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5143500" cx="9144000"/>
  <p:notesSz cx="6858000" cy="9144000"/>
  <p:embeddedFontLst>
    <p:embeddedFont>
      <p:font typeface="Amatic SC"/>
      <p:regular r:id="rId15"/>
      <p:bold r:id="rId16"/>
    </p:embeddedFont>
    <p:embeddedFont>
      <p:font typeface="Source Code Pro"/>
      <p:regular r:id="rId17"/>
      <p:bold r:id="rId18"/>
      <p:italic r:id="rId19"/>
      <p:boldItalic r:id="rId2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SourceCodePro-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AmaticSC-regular.fntdata"/><Relationship Id="rId14" Type="http://schemas.openxmlformats.org/officeDocument/2006/relationships/slide" Target="slides/slide9.xml"/><Relationship Id="rId17" Type="http://schemas.openxmlformats.org/officeDocument/2006/relationships/font" Target="fonts/SourceCodePro-regular.fntdata"/><Relationship Id="rId16" Type="http://schemas.openxmlformats.org/officeDocument/2006/relationships/font" Target="fonts/AmaticSC-bold.fntdata"/><Relationship Id="rId5" Type="http://schemas.openxmlformats.org/officeDocument/2006/relationships/notesMaster" Target="notesMasters/notesMaster1.xml"/><Relationship Id="rId19" Type="http://schemas.openxmlformats.org/officeDocument/2006/relationships/font" Target="fonts/SourceCodePro-italic.fntdata"/><Relationship Id="rId6" Type="http://schemas.openxmlformats.org/officeDocument/2006/relationships/slide" Target="slides/slide1.xml"/><Relationship Id="rId18" Type="http://schemas.openxmlformats.org/officeDocument/2006/relationships/font" Target="fonts/SourceCodePro-bold.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4" name="Google Shape;54;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ac73e0611d_0_1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ac73e0611d_0_1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ad733c7e6c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ad733c7e6c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ad733c7e6c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ad733c7e6c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ad733c7e6c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ad733c7e6c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ad733c7e6c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ad733c7e6c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ad733c7e6c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ad733c7e6c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ad733c7e6c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ad733c7e6c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ad733c7e6c_0_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ad733c7e6c_0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algn="ctr">
              <a:spcBef>
                <a:spcPts val="0"/>
              </a:spcBef>
              <a:spcAft>
                <a:spcPts val="0"/>
              </a:spcAft>
              <a:buSzPts val="8000"/>
              <a:buNone/>
              <a:defRPr sz="8000"/>
            </a:lvl1pPr>
            <a:lvl2pPr lvl="1" algn="ctr">
              <a:spcBef>
                <a:spcPts val="0"/>
              </a:spcBef>
              <a:spcAft>
                <a:spcPts val="0"/>
              </a:spcAft>
              <a:buSzPts val="8000"/>
              <a:buNone/>
              <a:defRPr sz="8000"/>
            </a:lvl2pPr>
            <a:lvl3pPr lvl="2" algn="ctr">
              <a:spcBef>
                <a:spcPts val="0"/>
              </a:spcBef>
              <a:spcAft>
                <a:spcPts val="0"/>
              </a:spcAft>
              <a:buSzPts val="8000"/>
              <a:buNone/>
              <a:defRPr sz="8000"/>
            </a:lvl3pPr>
            <a:lvl4pPr lvl="3" algn="ctr">
              <a:spcBef>
                <a:spcPts val="0"/>
              </a:spcBef>
              <a:spcAft>
                <a:spcPts val="0"/>
              </a:spcAft>
              <a:buSzPts val="8000"/>
              <a:buNone/>
              <a:defRPr sz="8000"/>
            </a:lvl4pPr>
            <a:lvl5pPr lvl="4" algn="ctr">
              <a:spcBef>
                <a:spcPts val="0"/>
              </a:spcBef>
              <a:spcAft>
                <a:spcPts val="0"/>
              </a:spcAft>
              <a:buSzPts val="8000"/>
              <a:buNone/>
              <a:defRPr sz="8000"/>
            </a:lvl5pPr>
            <a:lvl6pPr lvl="5" algn="ctr">
              <a:spcBef>
                <a:spcPts val="0"/>
              </a:spcBef>
              <a:spcAft>
                <a:spcPts val="0"/>
              </a:spcAft>
              <a:buSzPts val="8000"/>
              <a:buNone/>
              <a:defRPr sz="8000"/>
            </a:lvl6pPr>
            <a:lvl7pPr lvl="6" algn="ctr">
              <a:spcBef>
                <a:spcPts val="0"/>
              </a:spcBef>
              <a:spcAft>
                <a:spcPts val="0"/>
              </a:spcAft>
              <a:buSzPts val="8000"/>
              <a:buNone/>
              <a:defRPr sz="8000"/>
            </a:lvl7pPr>
            <a:lvl8pPr lvl="7" algn="ctr">
              <a:spcBef>
                <a:spcPts val="0"/>
              </a:spcBef>
              <a:spcAft>
                <a:spcPts val="0"/>
              </a:spcAft>
              <a:buSzPts val="8000"/>
              <a:buNone/>
              <a:defRPr sz="8000"/>
            </a:lvl8pPr>
            <a:lvl9pPr lvl="8" algn="ctr">
              <a:spcBef>
                <a:spcPts val="0"/>
              </a:spcBef>
              <a:spcAft>
                <a:spcPts val="0"/>
              </a:spcAft>
              <a:buSzPts val="8000"/>
              <a:buNone/>
              <a:defRPr sz="8000"/>
            </a:lvl9pPr>
          </a:lstStyle>
          <a:p/>
        </p:txBody>
      </p:sp>
      <p:sp>
        <p:nvSpPr>
          <p:cNvPr id="12" name="Google Shape;12;p2"/>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1"/>
              </a:buClr>
              <a:buSzPts val="2100"/>
              <a:buNone/>
              <a:defRPr b="1" sz="2100">
                <a:solidFill>
                  <a:schemeClr val="accent1"/>
                </a:solidFill>
              </a:defRPr>
            </a:lvl1pPr>
            <a:lvl2pPr lvl="1" algn="ctr">
              <a:lnSpc>
                <a:spcPct val="100000"/>
              </a:lnSpc>
              <a:spcBef>
                <a:spcPts val="0"/>
              </a:spcBef>
              <a:spcAft>
                <a:spcPts val="0"/>
              </a:spcAft>
              <a:buClr>
                <a:schemeClr val="accent1"/>
              </a:buClr>
              <a:buSzPts val="2100"/>
              <a:buNone/>
              <a:defRPr b="1" sz="2100">
                <a:solidFill>
                  <a:schemeClr val="accent1"/>
                </a:solidFill>
              </a:defRPr>
            </a:lvl2pPr>
            <a:lvl3pPr lvl="2" algn="ctr">
              <a:lnSpc>
                <a:spcPct val="100000"/>
              </a:lnSpc>
              <a:spcBef>
                <a:spcPts val="0"/>
              </a:spcBef>
              <a:spcAft>
                <a:spcPts val="0"/>
              </a:spcAft>
              <a:buClr>
                <a:schemeClr val="accent1"/>
              </a:buClr>
              <a:buSzPts val="2100"/>
              <a:buNone/>
              <a:defRPr b="1" sz="2100">
                <a:solidFill>
                  <a:schemeClr val="accent1"/>
                </a:solidFill>
              </a:defRPr>
            </a:lvl3pPr>
            <a:lvl4pPr lvl="3" algn="ctr">
              <a:lnSpc>
                <a:spcPct val="100000"/>
              </a:lnSpc>
              <a:spcBef>
                <a:spcPts val="0"/>
              </a:spcBef>
              <a:spcAft>
                <a:spcPts val="0"/>
              </a:spcAft>
              <a:buClr>
                <a:schemeClr val="accent1"/>
              </a:buClr>
              <a:buSzPts val="2100"/>
              <a:buNone/>
              <a:defRPr b="1" sz="2100">
                <a:solidFill>
                  <a:schemeClr val="accent1"/>
                </a:solidFill>
              </a:defRPr>
            </a:lvl4pPr>
            <a:lvl5pPr lvl="4" algn="ctr">
              <a:lnSpc>
                <a:spcPct val="100000"/>
              </a:lnSpc>
              <a:spcBef>
                <a:spcPts val="0"/>
              </a:spcBef>
              <a:spcAft>
                <a:spcPts val="0"/>
              </a:spcAft>
              <a:buClr>
                <a:schemeClr val="accent1"/>
              </a:buClr>
              <a:buSzPts val="2100"/>
              <a:buNone/>
              <a:defRPr b="1" sz="2100">
                <a:solidFill>
                  <a:schemeClr val="accent1"/>
                </a:solidFill>
              </a:defRPr>
            </a:lvl5pPr>
            <a:lvl6pPr lvl="5" algn="ctr">
              <a:lnSpc>
                <a:spcPct val="100000"/>
              </a:lnSpc>
              <a:spcBef>
                <a:spcPts val="0"/>
              </a:spcBef>
              <a:spcAft>
                <a:spcPts val="0"/>
              </a:spcAft>
              <a:buClr>
                <a:schemeClr val="accent1"/>
              </a:buClr>
              <a:buSzPts val="2100"/>
              <a:buNone/>
              <a:defRPr b="1" sz="2100">
                <a:solidFill>
                  <a:schemeClr val="accent1"/>
                </a:solidFill>
              </a:defRPr>
            </a:lvl6pPr>
            <a:lvl7pPr lvl="6" algn="ctr">
              <a:lnSpc>
                <a:spcPct val="100000"/>
              </a:lnSpc>
              <a:spcBef>
                <a:spcPts val="0"/>
              </a:spcBef>
              <a:spcAft>
                <a:spcPts val="0"/>
              </a:spcAft>
              <a:buClr>
                <a:schemeClr val="accent1"/>
              </a:buClr>
              <a:buSzPts val="2100"/>
              <a:buNone/>
              <a:defRPr b="1" sz="2100">
                <a:solidFill>
                  <a:schemeClr val="accent1"/>
                </a:solidFill>
              </a:defRPr>
            </a:lvl7pPr>
            <a:lvl8pPr lvl="7" algn="ctr">
              <a:lnSpc>
                <a:spcPct val="100000"/>
              </a:lnSpc>
              <a:spcBef>
                <a:spcPts val="0"/>
              </a:spcBef>
              <a:spcAft>
                <a:spcPts val="0"/>
              </a:spcAft>
              <a:buClr>
                <a:schemeClr val="accent1"/>
              </a:buClr>
              <a:buSzPts val="2100"/>
              <a:buNone/>
              <a:defRPr b="1" sz="2100">
                <a:solidFill>
                  <a:schemeClr val="accent1"/>
                </a:solidFill>
              </a:defRPr>
            </a:lvl8pPr>
            <a:lvl9pPr lvl="8"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sp>
        <p:nvSpPr>
          <p:cNvPr id="15" name="Google Shape;15;p3"/>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6" name="Google Shape;16;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19" name="Google Shape;19;p4"/>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0" name="Google Shape;20;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1" name="Shape 21"/>
        <p:cNvGrpSpPr/>
        <p:nvPr/>
      </p:nvGrpSpPr>
      <p:grpSpPr>
        <a:xfrm>
          <a:off x="0" y="0"/>
          <a:ext cx="0" cy="0"/>
          <a:chOff x="0" y="0"/>
          <a:chExt cx="0" cy="0"/>
        </a:xfrm>
      </p:grpSpPr>
      <p:sp>
        <p:nvSpPr>
          <p:cNvPr id="22" name="Google Shape;22;p5"/>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23" name="Google Shape;23;p5"/>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5" name="Google Shape;25;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p:txBody>
      </p:sp>
      <p:sp>
        <p:nvSpPr>
          <p:cNvPr id="28" name="Google Shape;28;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 name="Shape 29"/>
        <p:cNvGrpSpPr/>
        <p:nvPr/>
      </p:nvGrpSpPr>
      <p:grpSpPr>
        <a:xfrm>
          <a:off x="0" y="0"/>
          <a:ext cx="0" cy="0"/>
          <a:chOff x="0" y="0"/>
          <a:chExt cx="0" cy="0"/>
        </a:xfrm>
      </p:grpSpPr>
      <p:sp>
        <p:nvSpPr>
          <p:cNvPr id="30" name="Google Shape;30;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sz="3000">
                <a:highlight>
                  <a:schemeClr val="dk1"/>
                </a:highlight>
              </a:defRPr>
            </a:lvl1pPr>
            <a:lvl2pPr lvl="1">
              <a:spcBef>
                <a:spcPts val="0"/>
              </a:spcBef>
              <a:spcAft>
                <a:spcPts val="0"/>
              </a:spcAft>
              <a:buSzPts val="3000"/>
              <a:buNone/>
              <a:defRPr sz="3000">
                <a:highlight>
                  <a:schemeClr val="dk1"/>
                </a:highlight>
              </a:defRPr>
            </a:lvl2pPr>
            <a:lvl3pPr lvl="2">
              <a:spcBef>
                <a:spcPts val="0"/>
              </a:spcBef>
              <a:spcAft>
                <a:spcPts val="0"/>
              </a:spcAft>
              <a:buSzPts val="3000"/>
              <a:buNone/>
              <a:defRPr sz="3000">
                <a:highlight>
                  <a:schemeClr val="dk1"/>
                </a:highlight>
              </a:defRPr>
            </a:lvl3pPr>
            <a:lvl4pPr lvl="3">
              <a:spcBef>
                <a:spcPts val="0"/>
              </a:spcBef>
              <a:spcAft>
                <a:spcPts val="0"/>
              </a:spcAft>
              <a:buSzPts val="3000"/>
              <a:buNone/>
              <a:defRPr sz="3000">
                <a:highlight>
                  <a:schemeClr val="dk1"/>
                </a:highlight>
              </a:defRPr>
            </a:lvl4pPr>
            <a:lvl5pPr lvl="4">
              <a:spcBef>
                <a:spcPts val="0"/>
              </a:spcBef>
              <a:spcAft>
                <a:spcPts val="0"/>
              </a:spcAft>
              <a:buSzPts val="3000"/>
              <a:buNone/>
              <a:defRPr sz="3000">
                <a:highlight>
                  <a:schemeClr val="dk1"/>
                </a:highlight>
              </a:defRPr>
            </a:lvl5pPr>
            <a:lvl6pPr lvl="5">
              <a:spcBef>
                <a:spcPts val="0"/>
              </a:spcBef>
              <a:spcAft>
                <a:spcPts val="0"/>
              </a:spcAft>
              <a:buSzPts val="3000"/>
              <a:buNone/>
              <a:defRPr sz="3000">
                <a:highlight>
                  <a:schemeClr val="dk1"/>
                </a:highlight>
              </a:defRPr>
            </a:lvl6pPr>
            <a:lvl7pPr lvl="6">
              <a:spcBef>
                <a:spcPts val="0"/>
              </a:spcBef>
              <a:spcAft>
                <a:spcPts val="0"/>
              </a:spcAft>
              <a:buSzPts val="3000"/>
              <a:buNone/>
              <a:defRPr sz="3000">
                <a:highlight>
                  <a:schemeClr val="dk1"/>
                </a:highlight>
              </a:defRPr>
            </a:lvl7pPr>
            <a:lvl8pPr lvl="7">
              <a:spcBef>
                <a:spcPts val="0"/>
              </a:spcBef>
              <a:spcAft>
                <a:spcPts val="0"/>
              </a:spcAft>
              <a:buSzPts val="3000"/>
              <a:buNone/>
              <a:defRPr sz="3000">
                <a:highlight>
                  <a:schemeClr val="dk1"/>
                </a:highlight>
              </a:defRPr>
            </a:lvl8pPr>
            <a:lvl9pPr lvl="8">
              <a:spcBef>
                <a:spcPts val="0"/>
              </a:spcBef>
              <a:spcAft>
                <a:spcPts val="0"/>
              </a:spcAft>
              <a:buSzPts val="3000"/>
              <a:buNone/>
              <a:defRPr sz="3000">
                <a:highlight>
                  <a:schemeClr val="dk1"/>
                </a:highlight>
              </a:defRPr>
            </a:lvl9pPr>
          </a:lstStyle>
          <a:p/>
        </p:txBody>
      </p:sp>
      <p:sp>
        <p:nvSpPr>
          <p:cNvPr id="31" name="Google Shape;31;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2" name="Google Shape;32;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4"/>
        </a:solidFill>
      </p:bgPr>
    </p:bg>
    <p:spTree>
      <p:nvGrpSpPr>
        <p:cNvPr id="33" name="Shape 33"/>
        <p:cNvGrpSpPr/>
        <p:nvPr/>
      </p:nvGrpSpPr>
      <p:grpSpPr>
        <a:xfrm>
          <a:off x="0" y="0"/>
          <a:ext cx="0" cy="0"/>
          <a:chOff x="0" y="0"/>
          <a:chExt cx="0" cy="0"/>
        </a:xfrm>
      </p:grpSpPr>
      <p:sp>
        <p:nvSpPr>
          <p:cNvPr id="34" name="Google Shape;34;p8"/>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p:txBody>
      </p:sp>
      <p:sp>
        <p:nvSpPr>
          <p:cNvPr id="35" name="Google Shape;35;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p9"/>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8" name="Google Shape;38;p9"/>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39" name="Google Shape;39;p9"/>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p:txBody>
      </p:sp>
      <p:sp>
        <p:nvSpPr>
          <p:cNvPr id="40" name="Google Shape;40;p9"/>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41" name="Google Shape;41;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accent1"/>
              </a:buClr>
              <a:buSzPts val="1800"/>
              <a:buChar char="●"/>
              <a:defRPr>
                <a:solidFill>
                  <a:schemeClr val="accent1"/>
                </a:solidFill>
                <a:highlight>
                  <a:schemeClr val="lt1"/>
                </a:highlight>
              </a:defRPr>
            </a:lvl1pPr>
            <a:lvl2pPr indent="-317500" lvl="1" marL="914400">
              <a:spcBef>
                <a:spcPts val="1600"/>
              </a:spcBef>
              <a:spcAft>
                <a:spcPts val="0"/>
              </a:spcAft>
              <a:buClr>
                <a:schemeClr val="accent1"/>
              </a:buClr>
              <a:buSzPts val="1400"/>
              <a:buChar char="○"/>
              <a:defRPr>
                <a:solidFill>
                  <a:schemeClr val="accent1"/>
                </a:solidFill>
                <a:highlight>
                  <a:schemeClr val="lt1"/>
                </a:highlight>
              </a:defRPr>
            </a:lvl2pPr>
            <a:lvl3pPr indent="-317500" lvl="2" marL="1371600">
              <a:spcBef>
                <a:spcPts val="1600"/>
              </a:spcBef>
              <a:spcAft>
                <a:spcPts val="0"/>
              </a:spcAft>
              <a:buClr>
                <a:schemeClr val="accent1"/>
              </a:buClr>
              <a:buSzPts val="1400"/>
              <a:buChar char="■"/>
              <a:defRPr>
                <a:solidFill>
                  <a:schemeClr val="accent1"/>
                </a:solidFill>
                <a:highlight>
                  <a:schemeClr val="lt1"/>
                </a:highlight>
              </a:defRPr>
            </a:lvl3pPr>
            <a:lvl4pPr indent="-317500" lvl="3" marL="1828800">
              <a:spcBef>
                <a:spcPts val="1600"/>
              </a:spcBef>
              <a:spcAft>
                <a:spcPts val="0"/>
              </a:spcAft>
              <a:buClr>
                <a:schemeClr val="accent1"/>
              </a:buClr>
              <a:buSzPts val="1400"/>
              <a:buChar char="●"/>
              <a:defRPr>
                <a:solidFill>
                  <a:schemeClr val="accent1"/>
                </a:solidFill>
                <a:highlight>
                  <a:schemeClr val="lt1"/>
                </a:highlight>
              </a:defRPr>
            </a:lvl4pPr>
            <a:lvl5pPr indent="-317500" lvl="4" marL="2286000">
              <a:spcBef>
                <a:spcPts val="1600"/>
              </a:spcBef>
              <a:spcAft>
                <a:spcPts val="0"/>
              </a:spcAft>
              <a:buClr>
                <a:schemeClr val="accent1"/>
              </a:buClr>
              <a:buSzPts val="1400"/>
              <a:buChar char="○"/>
              <a:defRPr>
                <a:solidFill>
                  <a:schemeClr val="accent1"/>
                </a:solidFill>
                <a:highlight>
                  <a:schemeClr val="lt1"/>
                </a:highlight>
              </a:defRPr>
            </a:lvl5pPr>
            <a:lvl6pPr indent="-317500" lvl="5" marL="2743200">
              <a:spcBef>
                <a:spcPts val="1600"/>
              </a:spcBef>
              <a:spcAft>
                <a:spcPts val="0"/>
              </a:spcAft>
              <a:buClr>
                <a:schemeClr val="accent1"/>
              </a:buClr>
              <a:buSzPts val="1400"/>
              <a:buChar char="■"/>
              <a:defRPr>
                <a:solidFill>
                  <a:schemeClr val="accent1"/>
                </a:solidFill>
                <a:highlight>
                  <a:schemeClr val="lt1"/>
                </a:highlight>
              </a:defRPr>
            </a:lvl6pPr>
            <a:lvl7pPr indent="-317500" lvl="6" marL="3200400">
              <a:spcBef>
                <a:spcPts val="1600"/>
              </a:spcBef>
              <a:spcAft>
                <a:spcPts val="0"/>
              </a:spcAft>
              <a:buClr>
                <a:schemeClr val="accent1"/>
              </a:buClr>
              <a:buSzPts val="1400"/>
              <a:buChar char="●"/>
              <a:defRPr>
                <a:solidFill>
                  <a:schemeClr val="accent1"/>
                </a:solidFill>
                <a:highlight>
                  <a:schemeClr val="lt1"/>
                </a:highlight>
              </a:defRPr>
            </a:lvl7pPr>
            <a:lvl8pPr indent="-317500" lvl="7" marL="3657600">
              <a:spcBef>
                <a:spcPts val="1600"/>
              </a:spcBef>
              <a:spcAft>
                <a:spcPts val="0"/>
              </a:spcAft>
              <a:buClr>
                <a:schemeClr val="accent1"/>
              </a:buClr>
              <a:buSzPts val="1400"/>
              <a:buChar char="○"/>
              <a:defRPr>
                <a:solidFill>
                  <a:schemeClr val="accent1"/>
                </a:solidFill>
                <a:highlight>
                  <a:schemeClr val="lt1"/>
                </a:highlight>
              </a:defRPr>
            </a:lvl8pPr>
            <a:lvl9pPr indent="-317500" lvl="8" marL="411480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42" name="Google Shape;42;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0"/>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45" name="Google Shape;45;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1"/>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lt1"/>
              </a:buClr>
              <a:buSzPts val="12000"/>
              <a:buNone/>
              <a:defRPr sz="12000">
                <a:solidFill>
                  <a:schemeClr val="lt1"/>
                </a:solidFill>
                <a:highlight>
                  <a:schemeClr val="accent1"/>
                </a:highlight>
              </a:defRPr>
            </a:lvl1pPr>
            <a:lvl2pPr lvl="1" algn="ctr">
              <a:spcBef>
                <a:spcPts val="0"/>
              </a:spcBef>
              <a:spcAft>
                <a:spcPts val="0"/>
              </a:spcAft>
              <a:buClr>
                <a:schemeClr val="lt1"/>
              </a:buClr>
              <a:buSzPts val="12000"/>
              <a:buNone/>
              <a:defRPr sz="12000">
                <a:solidFill>
                  <a:schemeClr val="lt1"/>
                </a:solidFill>
                <a:highlight>
                  <a:schemeClr val="accent1"/>
                </a:highlight>
              </a:defRPr>
            </a:lvl2pPr>
            <a:lvl3pPr lvl="2" algn="ctr">
              <a:spcBef>
                <a:spcPts val="0"/>
              </a:spcBef>
              <a:spcAft>
                <a:spcPts val="0"/>
              </a:spcAft>
              <a:buClr>
                <a:schemeClr val="lt1"/>
              </a:buClr>
              <a:buSzPts val="12000"/>
              <a:buNone/>
              <a:defRPr sz="12000">
                <a:solidFill>
                  <a:schemeClr val="lt1"/>
                </a:solidFill>
                <a:highlight>
                  <a:schemeClr val="accent1"/>
                </a:highlight>
              </a:defRPr>
            </a:lvl3pPr>
            <a:lvl4pPr lvl="3" algn="ctr">
              <a:spcBef>
                <a:spcPts val="0"/>
              </a:spcBef>
              <a:spcAft>
                <a:spcPts val="0"/>
              </a:spcAft>
              <a:buClr>
                <a:schemeClr val="lt1"/>
              </a:buClr>
              <a:buSzPts val="12000"/>
              <a:buNone/>
              <a:defRPr sz="12000">
                <a:solidFill>
                  <a:schemeClr val="lt1"/>
                </a:solidFill>
                <a:highlight>
                  <a:schemeClr val="accent1"/>
                </a:highlight>
              </a:defRPr>
            </a:lvl4pPr>
            <a:lvl5pPr lvl="4" algn="ctr">
              <a:spcBef>
                <a:spcPts val="0"/>
              </a:spcBef>
              <a:spcAft>
                <a:spcPts val="0"/>
              </a:spcAft>
              <a:buClr>
                <a:schemeClr val="lt1"/>
              </a:buClr>
              <a:buSzPts val="12000"/>
              <a:buNone/>
              <a:defRPr sz="12000">
                <a:solidFill>
                  <a:schemeClr val="lt1"/>
                </a:solidFill>
                <a:highlight>
                  <a:schemeClr val="accent1"/>
                </a:highlight>
              </a:defRPr>
            </a:lvl5pPr>
            <a:lvl6pPr lvl="5" algn="ctr">
              <a:spcBef>
                <a:spcPts val="0"/>
              </a:spcBef>
              <a:spcAft>
                <a:spcPts val="0"/>
              </a:spcAft>
              <a:buClr>
                <a:schemeClr val="lt1"/>
              </a:buClr>
              <a:buSzPts val="12000"/>
              <a:buNone/>
              <a:defRPr sz="12000">
                <a:solidFill>
                  <a:schemeClr val="lt1"/>
                </a:solidFill>
                <a:highlight>
                  <a:schemeClr val="accent1"/>
                </a:highlight>
              </a:defRPr>
            </a:lvl6pPr>
            <a:lvl7pPr lvl="6" algn="ctr">
              <a:spcBef>
                <a:spcPts val="0"/>
              </a:spcBef>
              <a:spcAft>
                <a:spcPts val="0"/>
              </a:spcAft>
              <a:buClr>
                <a:schemeClr val="lt1"/>
              </a:buClr>
              <a:buSzPts val="12000"/>
              <a:buNone/>
              <a:defRPr sz="12000">
                <a:solidFill>
                  <a:schemeClr val="lt1"/>
                </a:solidFill>
                <a:highlight>
                  <a:schemeClr val="accent1"/>
                </a:highlight>
              </a:defRPr>
            </a:lvl7pPr>
            <a:lvl8pPr lvl="7" algn="ctr">
              <a:spcBef>
                <a:spcPts val="0"/>
              </a:spcBef>
              <a:spcAft>
                <a:spcPts val="0"/>
              </a:spcAft>
              <a:buClr>
                <a:schemeClr val="lt1"/>
              </a:buClr>
              <a:buSzPts val="12000"/>
              <a:buNone/>
              <a:defRPr sz="12000">
                <a:solidFill>
                  <a:schemeClr val="lt1"/>
                </a:solidFill>
                <a:highlight>
                  <a:schemeClr val="accent1"/>
                </a:highlight>
              </a:defRPr>
            </a:lvl8pPr>
            <a:lvl9pPr lvl="8"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48" name="Google Shape;48;p11"/>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49" name="Google Shape;49;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beach-day">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7" name="Google Shape;7;p1"/>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accent1"/>
                </a:solidFill>
                <a:latin typeface="Source Code Pro"/>
                <a:ea typeface="Source Code Pro"/>
                <a:cs typeface="Source Code Pro"/>
                <a:sym typeface="Source Code Pro"/>
              </a:defRPr>
            </a:lvl1pPr>
            <a:lvl2pPr lvl="1" algn="r">
              <a:buNone/>
              <a:defRPr sz="1000">
                <a:solidFill>
                  <a:schemeClr val="accent1"/>
                </a:solidFill>
                <a:latin typeface="Source Code Pro"/>
                <a:ea typeface="Source Code Pro"/>
                <a:cs typeface="Source Code Pro"/>
                <a:sym typeface="Source Code Pro"/>
              </a:defRPr>
            </a:lvl2pPr>
            <a:lvl3pPr lvl="2" algn="r">
              <a:buNone/>
              <a:defRPr sz="1000">
                <a:solidFill>
                  <a:schemeClr val="accent1"/>
                </a:solidFill>
                <a:latin typeface="Source Code Pro"/>
                <a:ea typeface="Source Code Pro"/>
                <a:cs typeface="Source Code Pro"/>
                <a:sym typeface="Source Code Pro"/>
              </a:defRPr>
            </a:lvl3pPr>
            <a:lvl4pPr lvl="3" algn="r">
              <a:buNone/>
              <a:defRPr sz="1000">
                <a:solidFill>
                  <a:schemeClr val="accent1"/>
                </a:solidFill>
                <a:latin typeface="Source Code Pro"/>
                <a:ea typeface="Source Code Pro"/>
                <a:cs typeface="Source Code Pro"/>
                <a:sym typeface="Source Code Pro"/>
              </a:defRPr>
            </a:lvl4pPr>
            <a:lvl5pPr lvl="4" algn="r">
              <a:buNone/>
              <a:defRPr sz="1000">
                <a:solidFill>
                  <a:schemeClr val="accent1"/>
                </a:solidFill>
                <a:latin typeface="Source Code Pro"/>
                <a:ea typeface="Source Code Pro"/>
                <a:cs typeface="Source Code Pro"/>
                <a:sym typeface="Source Code Pro"/>
              </a:defRPr>
            </a:lvl5pPr>
            <a:lvl6pPr lvl="5" algn="r">
              <a:buNone/>
              <a:defRPr sz="1000">
                <a:solidFill>
                  <a:schemeClr val="accent1"/>
                </a:solidFill>
                <a:latin typeface="Source Code Pro"/>
                <a:ea typeface="Source Code Pro"/>
                <a:cs typeface="Source Code Pro"/>
                <a:sym typeface="Source Code Pro"/>
              </a:defRPr>
            </a:lvl6pPr>
            <a:lvl7pPr lvl="6" algn="r">
              <a:buNone/>
              <a:defRPr sz="1000">
                <a:solidFill>
                  <a:schemeClr val="accent1"/>
                </a:solidFill>
                <a:latin typeface="Source Code Pro"/>
                <a:ea typeface="Source Code Pro"/>
                <a:cs typeface="Source Code Pro"/>
                <a:sym typeface="Source Code Pro"/>
              </a:defRPr>
            </a:lvl7pPr>
            <a:lvl8pPr lvl="7" algn="r">
              <a:buNone/>
              <a:defRPr sz="1000">
                <a:solidFill>
                  <a:schemeClr val="accent1"/>
                </a:solidFill>
                <a:latin typeface="Source Code Pro"/>
                <a:ea typeface="Source Code Pro"/>
                <a:cs typeface="Source Code Pro"/>
                <a:sym typeface="Source Code Pro"/>
              </a:defRPr>
            </a:lvl8pPr>
            <a:lvl9pPr lvl="8"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https://www.oddizzi.com/teachers/explore-the-world/places/africa/" TargetMode="External"/><Relationship Id="rId4" Type="http://schemas.openxmlformats.org/officeDocument/2006/relationships/hyperlink" Target="https://www.oddizzi.com/teachers/explore-the-world/physical-features/mountains/seven-summits/kilimanjaro/" TargetMode="External"/><Relationship Id="rId5" Type="http://schemas.openxmlformats.org/officeDocument/2006/relationships/image" Target="../media/image2.png"/><Relationship Id="rId6"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s://www.oddizzi.com/teachers/explore-the-world/physical-features/mountains/mountain-case-study/the-alps/" TargetMode="External"/><Relationship Id="rId4" Type="http://schemas.openxmlformats.org/officeDocument/2006/relationships/hyperlink" Target="https://www.oddizzi.com/teachers/explore-the-world/places/europe/italy/" TargetMode="External"/><Relationship Id="rId5" Type="http://schemas.openxmlformats.org/officeDocument/2006/relationships/hyperlink" Target="https://www.oddizzi.com/teachers/explore-the-world/physical-features/mountains/avalanches/" TargetMode="External"/><Relationship Id="rId6" Type="http://schemas.openxmlformats.org/officeDocument/2006/relationships/hyperlink" Target="https://www.oddizzi.com/teachers/explore-the-world/physical-features/volcanoes/famous-volcanoes/mt-etna/" TargetMode="External"/><Relationship Id="rId7" Type="http://schemas.openxmlformats.org/officeDocument/2006/relationships/hyperlink" Target="https://www.oddizzi.com/teachers/explore-the-world/places/north-america/usa/" TargetMode="External"/><Relationship Id="rId8"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 name="Shape 55"/>
        <p:cNvGrpSpPr/>
        <p:nvPr/>
      </p:nvGrpSpPr>
      <p:grpSpPr>
        <a:xfrm>
          <a:off x="0" y="0"/>
          <a:ext cx="0" cy="0"/>
          <a:chOff x="0" y="0"/>
          <a:chExt cx="0" cy="0"/>
        </a:xfrm>
      </p:grpSpPr>
      <p:sp>
        <p:nvSpPr>
          <p:cNvPr id="56" name="Google Shape;56;p13"/>
          <p:cNvSpPr txBox="1"/>
          <p:nvPr>
            <p:ph type="ctrTitle"/>
          </p:nvPr>
        </p:nvSpPr>
        <p:spPr>
          <a:xfrm>
            <a:off x="125803" y="729850"/>
            <a:ext cx="5401800" cy="2052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a:t>Geography- Mountains (Climates)</a:t>
            </a:r>
            <a:endParaRPr/>
          </a:p>
        </p:txBody>
      </p:sp>
      <p:sp>
        <p:nvSpPr>
          <p:cNvPr id="57" name="Google Shape;57;p13"/>
          <p:cNvSpPr txBox="1"/>
          <p:nvPr>
            <p:ph idx="1" type="subTitle"/>
          </p:nvPr>
        </p:nvSpPr>
        <p:spPr>
          <a:xfrm>
            <a:off x="311675" y="2974525"/>
            <a:ext cx="5711700" cy="2854200"/>
          </a:xfrm>
          <a:prstGeom prst="rect">
            <a:avLst/>
          </a:prstGeom>
        </p:spPr>
        <p:txBody>
          <a:bodyPr anchorCtr="0" anchor="ctr" bIns="91425" lIns="91425" spcFirstLastPara="1" rIns="91425" wrap="square" tIns="91425">
            <a:noAutofit/>
          </a:bodyPr>
          <a:lstStyle/>
          <a:p>
            <a:pPr indent="-361950" lvl="0" marL="457200" rtl="0" algn="l">
              <a:lnSpc>
                <a:spcPct val="115000"/>
              </a:lnSpc>
              <a:spcBef>
                <a:spcPts val="1000"/>
              </a:spcBef>
              <a:spcAft>
                <a:spcPts val="0"/>
              </a:spcAft>
              <a:buClr>
                <a:srgbClr val="404040"/>
              </a:buClr>
              <a:buSzPts val="2100"/>
              <a:buFont typeface="Trebuchet MS"/>
              <a:buChar char="●"/>
            </a:pPr>
            <a:r>
              <a:rPr lang="en-GB">
                <a:solidFill>
                  <a:srgbClr val="404040"/>
                </a:solidFill>
                <a:latin typeface="Trebuchet MS"/>
                <a:ea typeface="Trebuchet MS"/>
                <a:cs typeface="Trebuchet MS"/>
                <a:sym typeface="Trebuchet MS"/>
              </a:rPr>
              <a:t>What is the climate of a mountain like?</a:t>
            </a:r>
            <a:endParaRPr>
              <a:solidFill>
                <a:srgbClr val="404040"/>
              </a:solidFill>
              <a:latin typeface="Trebuchet MS"/>
              <a:ea typeface="Trebuchet MS"/>
              <a:cs typeface="Trebuchet MS"/>
              <a:sym typeface="Trebuchet MS"/>
            </a:endParaRPr>
          </a:p>
          <a:p>
            <a:pPr indent="-361950" lvl="0" marL="457200" rtl="0" algn="l">
              <a:lnSpc>
                <a:spcPct val="115000"/>
              </a:lnSpc>
              <a:spcBef>
                <a:spcPts val="0"/>
              </a:spcBef>
              <a:spcAft>
                <a:spcPts val="0"/>
              </a:spcAft>
              <a:buClr>
                <a:srgbClr val="404040"/>
              </a:buClr>
              <a:buSzPts val="2100"/>
              <a:buFont typeface="Trebuchet MS"/>
              <a:buChar char="●"/>
            </a:pPr>
            <a:r>
              <a:rPr lang="en-GB">
                <a:solidFill>
                  <a:srgbClr val="404040"/>
                </a:solidFill>
                <a:latin typeface="Trebuchet MS"/>
                <a:ea typeface="Trebuchet MS"/>
                <a:cs typeface="Trebuchet MS"/>
                <a:sym typeface="Trebuchet MS"/>
              </a:rPr>
              <a:t>What would it be like to live on a mountain?</a:t>
            </a:r>
            <a:endParaRPr>
              <a:solidFill>
                <a:srgbClr val="404040"/>
              </a:solidFill>
              <a:latin typeface="Trebuchet MS"/>
              <a:ea typeface="Trebuchet MS"/>
              <a:cs typeface="Trebuchet MS"/>
              <a:sym typeface="Trebuchet MS"/>
            </a:endParaRPr>
          </a:p>
          <a:p>
            <a:pPr indent="-361950" lvl="0" marL="457200" rtl="0" algn="l">
              <a:lnSpc>
                <a:spcPct val="115000"/>
              </a:lnSpc>
              <a:spcBef>
                <a:spcPts val="0"/>
              </a:spcBef>
              <a:spcAft>
                <a:spcPts val="0"/>
              </a:spcAft>
              <a:buClr>
                <a:srgbClr val="404040"/>
              </a:buClr>
              <a:buSzPts val="2100"/>
              <a:buFont typeface="Trebuchet MS"/>
              <a:buChar char="●"/>
            </a:pPr>
            <a:r>
              <a:rPr lang="en-GB">
                <a:solidFill>
                  <a:srgbClr val="404040"/>
                </a:solidFill>
                <a:latin typeface="Trebuchet MS"/>
                <a:ea typeface="Trebuchet MS"/>
                <a:cs typeface="Trebuchet MS"/>
                <a:sym typeface="Trebuchet MS"/>
              </a:rPr>
              <a:t>What are avalanches?</a:t>
            </a:r>
            <a:endParaRPr>
              <a:solidFill>
                <a:srgbClr val="404040"/>
              </a:solidFill>
              <a:latin typeface="Trebuchet MS"/>
              <a:ea typeface="Trebuchet MS"/>
              <a:cs typeface="Trebuchet MS"/>
              <a:sym typeface="Trebuchet MS"/>
            </a:endParaRPr>
          </a:p>
          <a:p>
            <a:pPr indent="0" lvl="0" marL="457200" rtl="0" algn="ctr">
              <a:spcBef>
                <a:spcPts val="0"/>
              </a:spcBef>
              <a:spcAft>
                <a:spcPts val="0"/>
              </a:spcAft>
              <a:buNone/>
            </a:pPr>
            <a:r>
              <a:t/>
            </a:r>
            <a:endParaRPr/>
          </a:p>
        </p:txBody>
      </p:sp>
      <p:pic>
        <p:nvPicPr>
          <p:cNvPr id="58" name="Google Shape;58;p13"/>
          <p:cNvPicPr preferRelativeResize="0"/>
          <p:nvPr/>
        </p:nvPicPr>
        <p:blipFill>
          <a:blip r:embed="rId3">
            <a:alphaModFix/>
          </a:blip>
          <a:stretch>
            <a:fillRect/>
          </a:stretch>
        </p:blipFill>
        <p:spPr>
          <a:xfrm>
            <a:off x="5741948" y="425075"/>
            <a:ext cx="3127525" cy="387737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0" lang="en-GB" sz="4400" u="sng">
                <a:solidFill>
                  <a:srgbClr val="000000"/>
                </a:solidFill>
              </a:rPr>
              <a:t>To describe the climate of mountains and explore mountain life.</a:t>
            </a:r>
            <a:r>
              <a:rPr b="0" lang="en-GB" sz="4400" u="sng">
                <a:solidFill>
                  <a:srgbClr val="000000"/>
                </a:solidFill>
              </a:rPr>
              <a:t> </a:t>
            </a:r>
            <a:endParaRPr sz="5400"/>
          </a:p>
        </p:txBody>
      </p:sp>
      <p:sp>
        <p:nvSpPr>
          <p:cNvPr id="64" name="Google Shape;64;p14"/>
          <p:cNvSpPr txBox="1"/>
          <p:nvPr>
            <p:ph idx="1" type="body"/>
          </p:nvPr>
        </p:nvSpPr>
        <p:spPr>
          <a:xfrm>
            <a:off x="311700" y="1908675"/>
            <a:ext cx="8520600" cy="2838300"/>
          </a:xfrm>
          <a:prstGeom prst="rect">
            <a:avLst/>
          </a:prstGeom>
        </p:spPr>
        <p:txBody>
          <a:bodyPr anchorCtr="0" anchor="t" bIns="91425" lIns="91425" spcFirstLastPara="1" rIns="91425" wrap="square" tIns="91425">
            <a:noAutofit/>
          </a:bodyPr>
          <a:lstStyle/>
          <a:p>
            <a:pPr indent="0" lvl="0" marL="0" rtl="0" algn="l">
              <a:lnSpc>
                <a:spcPct val="162000"/>
              </a:lnSpc>
              <a:spcBef>
                <a:spcPts val="0"/>
              </a:spcBef>
              <a:spcAft>
                <a:spcPts val="0"/>
              </a:spcAft>
              <a:buNone/>
            </a:pPr>
            <a:r>
              <a:rPr b="1" lang="en-GB" sz="2350">
                <a:solidFill>
                  <a:srgbClr val="333333"/>
                </a:solidFill>
                <a:latin typeface="Arial"/>
                <a:ea typeface="Arial"/>
                <a:cs typeface="Arial"/>
                <a:sym typeface="Arial"/>
              </a:rPr>
              <a:t>As you would expect, mountains have their own climate. The weather 8,000 metres (over 26,000 feet) high up in the sky is very different to the weather we experience on the ground. The higher up you go the colder it gets.</a:t>
            </a:r>
            <a:endParaRPr b="1" sz="2350">
              <a:solidFill>
                <a:srgbClr val="333333"/>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5"/>
          <p:cNvSpPr txBox="1"/>
          <p:nvPr>
            <p:ph type="title"/>
          </p:nvPr>
        </p:nvSpPr>
        <p:spPr>
          <a:xfrm>
            <a:off x="86850" y="182700"/>
            <a:ext cx="33282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Mountain Climates</a:t>
            </a:r>
            <a:endParaRPr/>
          </a:p>
        </p:txBody>
      </p:sp>
      <p:sp>
        <p:nvSpPr>
          <p:cNvPr id="70" name="Google Shape;70;p15"/>
          <p:cNvSpPr txBox="1"/>
          <p:nvPr>
            <p:ph idx="1" type="body"/>
          </p:nvPr>
        </p:nvSpPr>
        <p:spPr>
          <a:xfrm>
            <a:off x="109025" y="1324850"/>
            <a:ext cx="2822100" cy="3563400"/>
          </a:xfrm>
          <a:prstGeom prst="rect">
            <a:avLst/>
          </a:prstGeom>
          <a:ln cap="flat" cmpd="sng" w="76200">
            <a:solidFill>
              <a:srgbClr val="0000FF"/>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1600"/>
              </a:spcAft>
              <a:buNone/>
            </a:pPr>
            <a:r>
              <a:rPr lang="en-GB" sz="1200">
                <a:solidFill>
                  <a:srgbClr val="333333"/>
                </a:solidFill>
                <a:latin typeface="Arial"/>
                <a:ea typeface="Arial"/>
                <a:cs typeface="Arial"/>
                <a:sym typeface="Arial"/>
              </a:rPr>
              <a:t>Lower down, the climate may be milder (temperate), suitable for lots of different plants and trees to grow, which in turn, provide food for a wide variety of animals. Higher up, plants and animals are fewer: they have to be highly adapted to survive, as the climate becomes much harsher. It’s windy and cold. Frozen ground means that there is not much water available and the soil is shallow. Humans also struggle to cope at high altitude (a fancy word for great height), because the air becomes much thinner, meaning that there is less oxygen available for your body to use.</a:t>
            </a:r>
            <a:endParaRPr sz="1900"/>
          </a:p>
        </p:txBody>
      </p:sp>
      <p:sp>
        <p:nvSpPr>
          <p:cNvPr id="71" name="Google Shape;71;p15"/>
          <p:cNvSpPr txBox="1"/>
          <p:nvPr/>
        </p:nvSpPr>
        <p:spPr>
          <a:xfrm>
            <a:off x="3267400" y="182700"/>
            <a:ext cx="2504100" cy="2748300"/>
          </a:xfrm>
          <a:prstGeom prst="rect">
            <a:avLst/>
          </a:prstGeom>
          <a:noFill/>
          <a:ln cap="flat" cmpd="sng" w="76200">
            <a:solidFill>
              <a:srgbClr val="6AA84F"/>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rgbClr val="333333"/>
                </a:solidFill>
              </a:rPr>
              <a:t>Mountain weather conditions can change in a split second! Well, maybe not quite that quickly but in just a few minutes clouds can gather and a thunderstorm begins. That’s why mountaineers have to be ready for anything; they pack their rucksacks really carefully and carry emergency kit like tents and extra food. Professional climbers always tell other people what their plans are so, if they go missing, search and rescue teams know where to look!</a:t>
            </a:r>
            <a:endParaRPr sz="1500"/>
          </a:p>
        </p:txBody>
      </p:sp>
      <p:sp>
        <p:nvSpPr>
          <p:cNvPr id="72" name="Google Shape;72;p15"/>
          <p:cNvSpPr txBox="1"/>
          <p:nvPr/>
        </p:nvSpPr>
        <p:spPr>
          <a:xfrm>
            <a:off x="6031575" y="2136150"/>
            <a:ext cx="3000000" cy="2866800"/>
          </a:xfrm>
          <a:prstGeom prst="rect">
            <a:avLst/>
          </a:prstGeom>
          <a:noFill/>
          <a:ln cap="flat" cmpd="sng" w="76200">
            <a:solidFill>
              <a:srgbClr val="FF00FF"/>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GB" sz="1200">
                <a:solidFill>
                  <a:srgbClr val="333333"/>
                </a:solidFill>
              </a:rPr>
              <a:t>Mountains also receive lots and lots of rainfall. This is because air travelling over land is forced up and over any mountains in its path – it can’t tunnel! This air cools as it rises causing the condensation of any water vapour it was carrying into huge clouds (made up of tiny droplets) ready to burst at any moment.</a:t>
            </a:r>
            <a:endParaRPr sz="1200">
              <a:solidFill>
                <a:srgbClr val="333333"/>
              </a:solidFill>
            </a:endParaRPr>
          </a:p>
          <a:p>
            <a:pPr indent="0" lvl="0" marL="0" rtl="0" algn="l">
              <a:lnSpc>
                <a:spcPct val="100000"/>
              </a:lnSpc>
              <a:spcBef>
                <a:spcPts val="0"/>
              </a:spcBef>
              <a:spcAft>
                <a:spcPts val="0"/>
              </a:spcAft>
              <a:buNone/>
            </a:pPr>
            <a:r>
              <a:rPr lang="en-GB" sz="1200">
                <a:solidFill>
                  <a:srgbClr val="333333"/>
                </a:solidFill>
              </a:rPr>
              <a:t>We often see snow at the top of mountains because the temperature is so cold – mountains allow us to see snow at the Equator. Who would have thought in the middle of </a:t>
            </a:r>
            <a:r>
              <a:rPr lang="en-GB" sz="1200">
                <a:solidFill>
                  <a:srgbClr val="669900"/>
                </a:solidFill>
                <a:uFill>
                  <a:noFill/>
                </a:uFill>
                <a:hlinkClick r:id="rId3">
                  <a:extLst>
                    <a:ext uri="{A12FA001-AC4F-418D-AE19-62706E023703}">
                      <ahyp:hlinkClr val="tx"/>
                    </a:ext>
                  </a:extLst>
                </a:hlinkClick>
              </a:rPr>
              <a:t>Africa</a:t>
            </a:r>
            <a:r>
              <a:rPr lang="en-GB" sz="1200">
                <a:solidFill>
                  <a:srgbClr val="333333"/>
                </a:solidFill>
              </a:rPr>
              <a:t> you could see snow? Visit </a:t>
            </a:r>
            <a:r>
              <a:rPr lang="en-GB" sz="1200">
                <a:solidFill>
                  <a:srgbClr val="669900"/>
                </a:solidFill>
                <a:uFill>
                  <a:noFill/>
                </a:uFill>
                <a:hlinkClick r:id="rId4">
                  <a:extLst>
                    <a:ext uri="{A12FA001-AC4F-418D-AE19-62706E023703}">
                      <ahyp:hlinkClr val="tx"/>
                    </a:ext>
                  </a:extLst>
                </a:hlinkClick>
              </a:rPr>
              <a:t>Mount Kilimanjaro</a:t>
            </a:r>
            <a:r>
              <a:rPr lang="en-GB" sz="1200">
                <a:solidFill>
                  <a:srgbClr val="333333"/>
                </a:solidFill>
              </a:rPr>
              <a:t> and you will see a whole lot of it!</a:t>
            </a:r>
            <a:endParaRPr sz="1200">
              <a:solidFill>
                <a:srgbClr val="333333"/>
              </a:solidFill>
            </a:endParaRPr>
          </a:p>
        </p:txBody>
      </p:sp>
      <p:pic>
        <p:nvPicPr>
          <p:cNvPr id="73" name="Google Shape;73;p15"/>
          <p:cNvPicPr preferRelativeResize="0"/>
          <p:nvPr/>
        </p:nvPicPr>
        <p:blipFill>
          <a:blip r:embed="rId5">
            <a:alphaModFix/>
          </a:blip>
          <a:stretch>
            <a:fillRect/>
          </a:stretch>
        </p:blipFill>
        <p:spPr>
          <a:xfrm>
            <a:off x="5924500" y="182700"/>
            <a:ext cx="3183275" cy="1849000"/>
          </a:xfrm>
          <a:prstGeom prst="rect">
            <a:avLst/>
          </a:prstGeom>
          <a:noFill/>
          <a:ln>
            <a:noFill/>
          </a:ln>
        </p:spPr>
      </p:pic>
      <p:pic>
        <p:nvPicPr>
          <p:cNvPr id="74" name="Google Shape;74;p15"/>
          <p:cNvPicPr preferRelativeResize="0"/>
          <p:nvPr/>
        </p:nvPicPr>
        <p:blipFill rotWithShape="1">
          <a:blip r:embed="rId6">
            <a:alphaModFix/>
          </a:blip>
          <a:srcRect b="0" l="8099" r="7881" t="0"/>
          <a:stretch/>
        </p:blipFill>
        <p:spPr>
          <a:xfrm>
            <a:off x="3026213" y="3078600"/>
            <a:ext cx="2910275" cy="19243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p16"/>
          <p:cNvSpPr txBox="1"/>
          <p:nvPr>
            <p:ph type="title"/>
          </p:nvPr>
        </p:nvSpPr>
        <p:spPr>
          <a:xfrm>
            <a:off x="255475" y="0"/>
            <a:ext cx="8520600" cy="1805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3700" u="sng"/>
              <a:t>Activity 1</a:t>
            </a:r>
            <a:r>
              <a:rPr lang="en-GB" sz="3700"/>
              <a:t> - true or false?</a:t>
            </a:r>
            <a:endParaRPr sz="3700"/>
          </a:p>
          <a:p>
            <a:pPr indent="0" lvl="0" marL="0" rtl="0" algn="l">
              <a:spcBef>
                <a:spcPts val="0"/>
              </a:spcBef>
              <a:spcAft>
                <a:spcPts val="0"/>
              </a:spcAft>
              <a:buNone/>
            </a:pPr>
            <a:r>
              <a:rPr lang="en-GB" sz="3000"/>
              <a:t>Drag and drop the statements under true or false heading using the information from the previous slide to help you.</a:t>
            </a:r>
            <a:endParaRPr sz="3000"/>
          </a:p>
        </p:txBody>
      </p:sp>
      <p:pic>
        <p:nvPicPr>
          <p:cNvPr id="80" name="Google Shape;80;p16"/>
          <p:cNvPicPr preferRelativeResize="0"/>
          <p:nvPr/>
        </p:nvPicPr>
        <p:blipFill rotWithShape="1">
          <a:blip r:embed="rId3">
            <a:alphaModFix/>
          </a:blip>
          <a:srcRect b="65808" l="0" r="62535" t="0"/>
          <a:stretch/>
        </p:blipFill>
        <p:spPr>
          <a:xfrm>
            <a:off x="4716950" y="3602988"/>
            <a:ext cx="2365876" cy="911900"/>
          </a:xfrm>
          <a:prstGeom prst="rect">
            <a:avLst/>
          </a:prstGeom>
          <a:noFill/>
          <a:ln cap="flat" cmpd="sng" w="9525">
            <a:solidFill>
              <a:srgbClr val="FF0000"/>
            </a:solidFill>
            <a:prstDash val="solid"/>
            <a:round/>
            <a:headEnd len="sm" w="sm" type="none"/>
            <a:tailEnd len="sm" w="sm" type="none"/>
          </a:ln>
        </p:spPr>
      </p:pic>
      <p:sp>
        <p:nvSpPr>
          <p:cNvPr id="81" name="Google Shape;81;p16"/>
          <p:cNvSpPr txBox="1"/>
          <p:nvPr>
            <p:ph type="title"/>
          </p:nvPr>
        </p:nvSpPr>
        <p:spPr>
          <a:xfrm>
            <a:off x="452075" y="1478713"/>
            <a:ext cx="9273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u="sng">
                <a:solidFill>
                  <a:srgbClr val="FF0000"/>
                </a:solidFill>
              </a:rPr>
              <a:t>true</a:t>
            </a:r>
            <a:endParaRPr u="sng">
              <a:solidFill>
                <a:srgbClr val="FF0000"/>
              </a:solidFill>
            </a:endParaRPr>
          </a:p>
        </p:txBody>
      </p:sp>
      <p:sp>
        <p:nvSpPr>
          <p:cNvPr id="82" name="Google Shape;82;p16"/>
          <p:cNvSpPr txBox="1"/>
          <p:nvPr/>
        </p:nvSpPr>
        <p:spPr>
          <a:xfrm>
            <a:off x="7593675" y="1478725"/>
            <a:ext cx="985800" cy="80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4200" u="sng">
                <a:solidFill>
                  <a:srgbClr val="FF0000"/>
                </a:solidFill>
                <a:latin typeface="Amatic SC"/>
                <a:ea typeface="Amatic SC"/>
                <a:cs typeface="Amatic SC"/>
                <a:sym typeface="Amatic SC"/>
              </a:rPr>
              <a:t>false</a:t>
            </a:r>
            <a:endParaRPr u="sng">
              <a:solidFill>
                <a:srgbClr val="FF0000"/>
              </a:solidFill>
            </a:endParaRPr>
          </a:p>
        </p:txBody>
      </p:sp>
      <p:pic>
        <p:nvPicPr>
          <p:cNvPr id="83" name="Google Shape;83;p16"/>
          <p:cNvPicPr preferRelativeResize="0"/>
          <p:nvPr/>
        </p:nvPicPr>
        <p:blipFill rotWithShape="1">
          <a:blip r:embed="rId3">
            <a:alphaModFix/>
          </a:blip>
          <a:srcRect b="43069" l="0" r="62535" t="31030"/>
          <a:stretch/>
        </p:blipFill>
        <p:spPr>
          <a:xfrm>
            <a:off x="4716950" y="2132187"/>
            <a:ext cx="2365876" cy="690750"/>
          </a:xfrm>
          <a:prstGeom prst="rect">
            <a:avLst/>
          </a:prstGeom>
          <a:noFill/>
          <a:ln cap="flat" cmpd="sng" w="9525">
            <a:solidFill>
              <a:srgbClr val="FF0000"/>
            </a:solidFill>
            <a:prstDash val="solid"/>
            <a:round/>
            <a:headEnd len="sm" w="sm" type="none"/>
            <a:tailEnd len="sm" w="sm" type="none"/>
          </a:ln>
        </p:spPr>
      </p:pic>
      <p:pic>
        <p:nvPicPr>
          <p:cNvPr id="84" name="Google Shape;84;p16"/>
          <p:cNvPicPr preferRelativeResize="0"/>
          <p:nvPr/>
        </p:nvPicPr>
        <p:blipFill rotWithShape="1">
          <a:blip r:embed="rId3">
            <a:alphaModFix/>
          </a:blip>
          <a:srcRect b="20353" l="0" r="62535" t="57845"/>
          <a:stretch/>
        </p:blipFill>
        <p:spPr>
          <a:xfrm>
            <a:off x="2206125" y="3690775"/>
            <a:ext cx="2365876" cy="581450"/>
          </a:xfrm>
          <a:prstGeom prst="rect">
            <a:avLst/>
          </a:prstGeom>
          <a:noFill/>
          <a:ln cap="flat" cmpd="sng" w="9525">
            <a:solidFill>
              <a:srgbClr val="FF0000"/>
            </a:solidFill>
            <a:prstDash val="solid"/>
            <a:round/>
            <a:headEnd len="sm" w="sm" type="none"/>
            <a:tailEnd len="sm" w="sm" type="none"/>
          </a:ln>
        </p:spPr>
      </p:pic>
      <p:pic>
        <p:nvPicPr>
          <p:cNvPr id="85" name="Google Shape;85;p16"/>
          <p:cNvPicPr preferRelativeResize="0"/>
          <p:nvPr/>
        </p:nvPicPr>
        <p:blipFill rotWithShape="1">
          <a:blip r:embed="rId3">
            <a:alphaModFix/>
          </a:blip>
          <a:srcRect b="1935" l="0" r="62535" t="76262"/>
          <a:stretch/>
        </p:blipFill>
        <p:spPr>
          <a:xfrm>
            <a:off x="2243575" y="4458300"/>
            <a:ext cx="2365876" cy="581450"/>
          </a:xfrm>
          <a:prstGeom prst="rect">
            <a:avLst/>
          </a:prstGeom>
          <a:noFill/>
          <a:ln cap="flat" cmpd="sng" w="9525">
            <a:solidFill>
              <a:srgbClr val="FF0000"/>
            </a:solidFill>
            <a:prstDash val="solid"/>
            <a:round/>
            <a:headEnd len="sm" w="sm" type="none"/>
            <a:tailEnd len="sm" w="sm" type="none"/>
          </a:ln>
        </p:spPr>
      </p:pic>
      <p:pic>
        <p:nvPicPr>
          <p:cNvPr id="86" name="Google Shape;86;p16"/>
          <p:cNvPicPr preferRelativeResize="0"/>
          <p:nvPr/>
        </p:nvPicPr>
        <p:blipFill rotWithShape="1">
          <a:blip r:embed="rId3">
            <a:alphaModFix/>
          </a:blip>
          <a:srcRect b="72018" l="60973" r="1562" t="6180"/>
          <a:stretch/>
        </p:blipFill>
        <p:spPr>
          <a:xfrm>
            <a:off x="5017375" y="4562050"/>
            <a:ext cx="2365876" cy="581450"/>
          </a:xfrm>
          <a:prstGeom prst="rect">
            <a:avLst/>
          </a:prstGeom>
          <a:noFill/>
          <a:ln cap="flat" cmpd="sng" w="9525">
            <a:solidFill>
              <a:srgbClr val="FF0000"/>
            </a:solidFill>
            <a:prstDash val="solid"/>
            <a:round/>
            <a:headEnd len="sm" w="sm" type="none"/>
            <a:tailEnd len="sm" w="sm" type="none"/>
          </a:ln>
        </p:spPr>
      </p:pic>
      <p:pic>
        <p:nvPicPr>
          <p:cNvPr id="87" name="Google Shape;87;p16"/>
          <p:cNvPicPr preferRelativeResize="0"/>
          <p:nvPr/>
        </p:nvPicPr>
        <p:blipFill rotWithShape="1">
          <a:blip r:embed="rId3">
            <a:alphaModFix/>
          </a:blip>
          <a:srcRect b="44088" l="61422" r="1112" t="34110"/>
          <a:stretch/>
        </p:blipFill>
        <p:spPr>
          <a:xfrm>
            <a:off x="2032800" y="2135625"/>
            <a:ext cx="2365876" cy="581450"/>
          </a:xfrm>
          <a:prstGeom prst="rect">
            <a:avLst/>
          </a:prstGeom>
          <a:noFill/>
          <a:ln cap="flat" cmpd="sng" w="9525">
            <a:solidFill>
              <a:srgbClr val="FF0000"/>
            </a:solidFill>
            <a:prstDash val="solid"/>
            <a:round/>
            <a:headEnd len="sm" w="sm" type="none"/>
            <a:tailEnd len="sm" w="sm" type="none"/>
          </a:ln>
        </p:spPr>
      </p:pic>
      <p:pic>
        <p:nvPicPr>
          <p:cNvPr id="88" name="Google Shape;88;p16"/>
          <p:cNvPicPr preferRelativeResize="0"/>
          <p:nvPr/>
        </p:nvPicPr>
        <p:blipFill rotWithShape="1">
          <a:blip r:embed="rId3">
            <a:alphaModFix/>
          </a:blip>
          <a:srcRect b="21960" l="61198" r="0" t="56238"/>
          <a:stretch/>
        </p:blipFill>
        <p:spPr>
          <a:xfrm>
            <a:off x="1990575" y="3047588"/>
            <a:ext cx="2450325" cy="581450"/>
          </a:xfrm>
          <a:prstGeom prst="rect">
            <a:avLst/>
          </a:prstGeom>
          <a:noFill/>
          <a:ln cap="flat" cmpd="sng" w="9525">
            <a:solidFill>
              <a:srgbClr val="FF0000"/>
            </a:solidFill>
            <a:prstDash val="solid"/>
            <a:round/>
            <a:headEnd len="sm" w="sm" type="none"/>
            <a:tailEnd len="sm" w="sm" type="none"/>
          </a:ln>
        </p:spPr>
      </p:pic>
      <p:pic>
        <p:nvPicPr>
          <p:cNvPr id="89" name="Google Shape;89;p16"/>
          <p:cNvPicPr preferRelativeResize="0"/>
          <p:nvPr/>
        </p:nvPicPr>
        <p:blipFill rotWithShape="1">
          <a:blip r:embed="rId3">
            <a:alphaModFix/>
          </a:blip>
          <a:srcRect b="3950" l="61198" r="0" t="75737"/>
          <a:stretch/>
        </p:blipFill>
        <p:spPr>
          <a:xfrm>
            <a:off x="4674725" y="3014088"/>
            <a:ext cx="2450325" cy="541725"/>
          </a:xfrm>
          <a:prstGeom prst="rect">
            <a:avLst/>
          </a:prstGeom>
          <a:noFill/>
          <a:ln cap="flat" cmpd="sng" w="9525">
            <a:solidFill>
              <a:srgbClr val="FF0000"/>
            </a:solidFill>
            <a:prstDash val="solid"/>
            <a:round/>
            <a:headEnd len="sm" w="sm" type="none"/>
            <a:tailEnd len="sm" w="sm" type="none"/>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7"/>
          <p:cNvSpPr txBox="1"/>
          <p:nvPr>
            <p:ph type="title"/>
          </p:nvPr>
        </p:nvSpPr>
        <p:spPr>
          <a:xfrm>
            <a:off x="3233538" y="253050"/>
            <a:ext cx="24990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Mountain Life</a:t>
            </a:r>
            <a:endParaRPr/>
          </a:p>
        </p:txBody>
      </p:sp>
      <p:sp>
        <p:nvSpPr>
          <p:cNvPr id="95" name="Google Shape;95;p17"/>
          <p:cNvSpPr txBox="1"/>
          <p:nvPr/>
        </p:nvSpPr>
        <p:spPr>
          <a:xfrm>
            <a:off x="129000" y="126475"/>
            <a:ext cx="2878500" cy="1346700"/>
          </a:xfrm>
          <a:prstGeom prst="rect">
            <a:avLst/>
          </a:prstGeom>
          <a:noFill/>
          <a:ln cap="flat" cmpd="sng" w="38100">
            <a:solidFill>
              <a:srgbClr val="00FF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GB" sz="1250">
                <a:solidFill>
                  <a:srgbClr val="333333"/>
                </a:solidFill>
              </a:rPr>
              <a:t>Mountains can be very rocky and barren: you wouldn’t expect to find much up there. However, mountainous regions are home to approximately one-tenth of the world’s population!</a:t>
            </a:r>
            <a:endParaRPr sz="1250">
              <a:solidFill>
                <a:srgbClr val="333333"/>
              </a:solidFill>
            </a:endParaRPr>
          </a:p>
        </p:txBody>
      </p:sp>
      <p:sp>
        <p:nvSpPr>
          <p:cNvPr id="96" name="Google Shape;96;p17"/>
          <p:cNvSpPr txBox="1"/>
          <p:nvPr/>
        </p:nvSpPr>
        <p:spPr>
          <a:xfrm>
            <a:off x="129000" y="1608200"/>
            <a:ext cx="2878500" cy="1217100"/>
          </a:xfrm>
          <a:prstGeom prst="rect">
            <a:avLst/>
          </a:prstGeom>
          <a:noFill/>
          <a:ln cap="flat" cmpd="sng" w="38100">
            <a:solidFill>
              <a:srgbClr val="FF00FF"/>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GB" sz="1200">
                <a:solidFill>
                  <a:srgbClr val="333333"/>
                </a:solidFill>
              </a:rPr>
              <a:t>Higher up, the air is thinner, making it more difficult to get enough oxygen to allow your body to work hard. Steep slopes mean that growing food and building houses is also much more difficult.</a:t>
            </a:r>
            <a:endParaRPr sz="1200">
              <a:solidFill>
                <a:srgbClr val="333333"/>
              </a:solidFill>
            </a:endParaRPr>
          </a:p>
          <a:p>
            <a:pPr indent="0" lvl="0" marL="0" rtl="0" algn="l">
              <a:lnSpc>
                <a:spcPct val="157090"/>
              </a:lnSpc>
              <a:spcBef>
                <a:spcPts val="0"/>
              </a:spcBef>
              <a:spcAft>
                <a:spcPts val="0"/>
              </a:spcAft>
              <a:buNone/>
            </a:pPr>
            <a:r>
              <a:t/>
            </a:r>
            <a:endParaRPr sz="1200">
              <a:solidFill>
                <a:srgbClr val="333333"/>
              </a:solidFill>
            </a:endParaRPr>
          </a:p>
        </p:txBody>
      </p:sp>
      <p:sp>
        <p:nvSpPr>
          <p:cNvPr id="97" name="Google Shape;97;p17"/>
          <p:cNvSpPr txBox="1"/>
          <p:nvPr/>
        </p:nvSpPr>
        <p:spPr>
          <a:xfrm>
            <a:off x="129000" y="2969438"/>
            <a:ext cx="2613900" cy="744600"/>
          </a:xfrm>
          <a:prstGeom prst="rect">
            <a:avLst/>
          </a:prstGeom>
          <a:noFill/>
          <a:ln cap="flat" cmpd="sng" w="38100">
            <a:solidFill>
              <a:srgbClr val="6D9EEB"/>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GB" sz="1200">
                <a:solidFill>
                  <a:srgbClr val="333333"/>
                </a:solidFill>
              </a:rPr>
              <a:t>Travel is tough in the mountains. Roads have to wind, switching back and forth to allow vehicles to climb.</a:t>
            </a:r>
            <a:endParaRPr sz="1500"/>
          </a:p>
        </p:txBody>
      </p:sp>
      <p:sp>
        <p:nvSpPr>
          <p:cNvPr id="98" name="Google Shape;98;p17"/>
          <p:cNvSpPr txBox="1"/>
          <p:nvPr/>
        </p:nvSpPr>
        <p:spPr>
          <a:xfrm>
            <a:off x="5958550" y="2816300"/>
            <a:ext cx="3000000" cy="2220600"/>
          </a:xfrm>
          <a:prstGeom prst="rect">
            <a:avLst/>
          </a:prstGeom>
          <a:noFill/>
          <a:ln cap="flat" cmpd="sng" w="38100">
            <a:solidFill>
              <a:srgbClr val="FFFF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rgbClr val="333333"/>
                </a:solidFill>
              </a:rPr>
              <a:t>The extreme climate (tonnes of snow!) means that some mountain communities can be cut off from the rest of the country for months. However, the construction of new tunnels in the last fifty years has boosted business in the European </a:t>
            </a:r>
            <a:r>
              <a:rPr lang="en-GB" sz="1200">
                <a:solidFill>
                  <a:srgbClr val="669900"/>
                </a:solidFill>
                <a:uFill>
                  <a:noFill/>
                </a:uFill>
                <a:hlinkClick r:id="rId3">
                  <a:extLst>
                    <a:ext uri="{A12FA001-AC4F-418D-AE19-62706E023703}">
                      <ahyp:hlinkClr val="tx"/>
                    </a:ext>
                  </a:extLst>
                </a:hlinkClick>
              </a:rPr>
              <a:t>Alps</a:t>
            </a:r>
            <a:r>
              <a:rPr lang="en-GB" sz="1200">
                <a:solidFill>
                  <a:srgbClr val="333333"/>
                </a:solidFill>
              </a:rPr>
              <a:t>. Villages like Livigno in </a:t>
            </a:r>
            <a:r>
              <a:rPr lang="en-GB" sz="1200">
                <a:solidFill>
                  <a:srgbClr val="669900"/>
                </a:solidFill>
                <a:uFill>
                  <a:noFill/>
                </a:uFill>
                <a:hlinkClick r:id="rId4">
                  <a:extLst>
                    <a:ext uri="{A12FA001-AC4F-418D-AE19-62706E023703}">
                      <ahyp:hlinkClr val="tx"/>
                    </a:ext>
                  </a:extLst>
                </a:hlinkClick>
              </a:rPr>
              <a:t>Italy</a:t>
            </a:r>
            <a:r>
              <a:rPr lang="en-GB" sz="1200">
                <a:solidFill>
                  <a:srgbClr val="333333"/>
                </a:solidFill>
              </a:rPr>
              <a:t> that were previously only accessible on cross country skis, are now easy to reach for most of year. </a:t>
            </a:r>
            <a:r>
              <a:rPr lang="en-GB" sz="1200">
                <a:solidFill>
                  <a:srgbClr val="669900"/>
                </a:solidFill>
                <a:uFill>
                  <a:noFill/>
                </a:uFill>
                <a:hlinkClick r:id="rId5">
                  <a:extLst>
                    <a:ext uri="{A12FA001-AC4F-418D-AE19-62706E023703}">
                      <ahyp:hlinkClr val="tx"/>
                    </a:ext>
                  </a:extLst>
                </a:hlinkClick>
              </a:rPr>
              <a:t>Avalanches</a:t>
            </a:r>
            <a:r>
              <a:rPr lang="en-GB" sz="1200">
                <a:solidFill>
                  <a:srgbClr val="333333"/>
                </a:solidFill>
              </a:rPr>
              <a:t> are still a natural hazard though.</a:t>
            </a:r>
            <a:endParaRPr sz="1200"/>
          </a:p>
        </p:txBody>
      </p:sp>
      <p:sp>
        <p:nvSpPr>
          <p:cNvPr id="99" name="Google Shape;99;p17"/>
          <p:cNvSpPr txBox="1"/>
          <p:nvPr/>
        </p:nvSpPr>
        <p:spPr>
          <a:xfrm>
            <a:off x="129000" y="3819800"/>
            <a:ext cx="3000000" cy="1217100"/>
          </a:xfrm>
          <a:prstGeom prst="rect">
            <a:avLst/>
          </a:prstGeom>
          <a:noFill/>
          <a:ln cap="flat" cmpd="sng" w="38100">
            <a:solidFill>
              <a:srgbClr val="FF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GB" sz="1200">
                <a:solidFill>
                  <a:srgbClr val="333333"/>
                </a:solidFill>
              </a:rPr>
              <a:t>Mountains can actually be very good places to live; the soils on the slopes of volcanoes are often very fertile. For example, in Italy the lower slopes of </a:t>
            </a:r>
            <a:r>
              <a:rPr lang="en-GB" sz="1200">
                <a:solidFill>
                  <a:srgbClr val="669900"/>
                </a:solidFill>
                <a:uFill>
                  <a:noFill/>
                </a:uFill>
                <a:hlinkClick r:id="rId6">
                  <a:extLst>
                    <a:ext uri="{A12FA001-AC4F-418D-AE19-62706E023703}">
                      <ahyp:hlinkClr val="tx"/>
                    </a:ext>
                  </a:extLst>
                </a:hlinkClick>
              </a:rPr>
              <a:t>Mount Etna</a:t>
            </a:r>
            <a:r>
              <a:rPr lang="en-GB" sz="1200">
                <a:solidFill>
                  <a:srgbClr val="333333"/>
                </a:solidFill>
              </a:rPr>
              <a:t> are home to many vineyards producing fine wine.</a:t>
            </a:r>
            <a:endParaRPr sz="1200">
              <a:solidFill>
                <a:srgbClr val="333333"/>
              </a:solidFill>
            </a:endParaRPr>
          </a:p>
        </p:txBody>
      </p:sp>
      <p:sp>
        <p:nvSpPr>
          <p:cNvPr id="100" name="Google Shape;100;p17"/>
          <p:cNvSpPr txBox="1"/>
          <p:nvPr/>
        </p:nvSpPr>
        <p:spPr>
          <a:xfrm>
            <a:off x="5958575" y="253050"/>
            <a:ext cx="3000000" cy="2318700"/>
          </a:xfrm>
          <a:prstGeom prst="rect">
            <a:avLst/>
          </a:prstGeom>
          <a:no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rgbClr val="333333"/>
                </a:solidFill>
              </a:rPr>
              <a:t>Important metals and precious minerals can also be found beneath mountain ranges and so mining creates jobs in mountainous areas. In Bingham Canyon, in the state of Utah in the </a:t>
            </a:r>
            <a:r>
              <a:rPr lang="en-GB" sz="1200">
                <a:solidFill>
                  <a:srgbClr val="669900"/>
                </a:solidFill>
                <a:uFill>
                  <a:noFill/>
                </a:uFill>
                <a:hlinkClick r:id="rId7">
                  <a:extLst>
                    <a:ext uri="{A12FA001-AC4F-418D-AE19-62706E023703}">
                      <ahyp:hlinkClr val="tx"/>
                    </a:ext>
                  </a:extLst>
                </a:hlinkClick>
              </a:rPr>
              <a:t>USA</a:t>
            </a:r>
            <a:r>
              <a:rPr lang="en-GB" sz="1200">
                <a:solidFill>
                  <a:srgbClr val="333333"/>
                </a:solidFill>
              </a:rPr>
              <a:t>, you’ll find the world’s largest single pit, open cast (or open cut) mine. It’s almost a kilometre deep and 2.5 km wide – it’s so huge, you can see it from the moon! This mine has produced over 19 million tonnes of copper over a century, more than any other mine in history.</a:t>
            </a:r>
            <a:endParaRPr sz="1500"/>
          </a:p>
        </p:txBody>
      </p:sp>
      <p:sp>
        <p:nvSpPr>
          <p:cNvPr id="101" name="Google Shape;101;p17"/>
          <p:cNvSpPr txBox="1"/>
          <p:nvPr/>
        </p:nvSpPr>
        <p:spPr>
          <a:xfrm>
            <a:off x="3236825" y="3089300"/>
            <a:ext cx="2613900" cy="1947600"/>
          </a:xfrm>
          <a:prstGeom prst="rect">
            <a:avLst/>
          </a:prstGeom>
          <a:noFill/>
          <a:ln cap="flat" cmpd="sng" w="38100">
            <a:solidFill>
              <a:srgbClr val="00FFFF"/>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GB" sz="1200">
                <a:solidFill>
                  <a:srgbClr val="333333"/>
                </a:solidFill>
              </a:rPr>
              <a:t>Millions of holiday-makers flock to the mountains, in summer to climb and in winter to ski.</a:t>
            </a:r>
            <a:endParaRPr sz="1200">
              <a:solidFill>
                <a:srgbClr val="333333"/>
              </a:solidFill>
            </a:endParaRPr>
          </a:p>
          <a:p>
            <a:pPr indent="0" lvl="0" marL="0" rtl="0" algn="l">
              <a:lnSpc>
                <a:spcPct val="100000"/>
              </a:lnSpc>
              <a:spcBef>
                <a:spcPts val="0"/>
              </a:spcBef>
              <a:spcAft>
                <a:spcPts val="0"/>
              </a:spcAft>
              <a:buNone/>
            </a:pPr>
            <a:r>
              <a:rPr lang="en-GB" sz="1200">
                <a:solidFill>
                  <a:srgbClr val="333333"/>
                </a:solidFill>
              </a:rPr>
              <a:t>Think of all of the hotel rooms, ski chalets, ski schools, chair lifts, shops and restaurants needed in an Alpine holiday resort, and all of the people needed to work there. Clearly, there’s money to be made in the mountains!</a:t>
            </a:r>
            <a:endParaRPr sz="1200">
              <a:solidFill>
                <a:srgbClr val="333333"/>
              </a:solidFill>
            </a:endParaRPr>
          </a:p>
          <a:p>
            <a:pPr indent="0" lvl="0" marL="673100" marR="25400" rtl="0" algn="l">
              <a:lnSpc>
                <a:spcPct val="100000"/>
              </a:lnSpc>
              <a:spcBef>
                <a:spcPts val="0"/>
              </a:spcBef>
              <a:spcAft>
                <a:spcPts val="0"/>
              </a:spcAft>
              <a:buNone/>
            </a:pPr>
            <a:r>
              <a:t/>
            </a:r>
            <a:endParaRPr sz="1250">
              <a:solidFill>
                <a:srgbClr val="333333"/>
              </a:solidFill>
            </a:endParaRPr>
          </a:p>
          <a:p>
            <a:pPr indent="0" lvl="0" marL="0" marR="25400" rtl="0" algn="l">
              <a:lnSpc>
                <a:spcPct val="115000"/>
              </a:lnSpc>
              <a:spcBef>
                <a:spcPts val="0"/>
              </a:spcBef>
              <a:spcAft>
                <a:spcPts val="0"/>
              </a:spcAft>
              <a:buNone/>
            </a:pPr>
            <a:r>
              <a:t/>
            </a:r>
            <a:endParaRPr sz="1000">
              <a:solidFill>
                <a:srgbClr val="333333"/>
              </a:solidFill>
            </a:endParaRPr>
          </a:p>
        </p:txBody>
      </p:sp>
      <p:pic>
        <p:nvPicPr>
          <p:cNvPr id="102" name="Google Shape;102;p17"/>
          <p:cNvPicPr preferRelativeResize="0"/>
          <p:nvPr/>
        </p:nvPicPr>
        <p:blipFill>
          <a:blip r:embed="rId8">
            <a:alphaModFix/>
          </a:blip>
          <a:stretch>
            <a:fillRect/>
          </a:stretch>
        </p:blipFill>
        <p:spPr>
          <a:xfrm>
            <a:off x="3093675" y="1272564"/>
            <a:ext cx="2778725" cy="154373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8"/>
          <p:cNvSpPr txBox="1"/>
          <p:nvPr>
            <p:ph type="title"/>
          </p:nvPr>
        </p:nvSpPr>
        <p:spPr>
          <a:xfrm>
            <a:off x="311700" y="292850"/>
            <a:ext cx="8520600" cy="126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3400" u="sng"/>
              <a:t>Activity 2</a:t>
            </a:r>
            <a:r>
              <a:rPr lang="en-GB" sz="3400"/>
              <a:t> - What might it be like to live on a mountain?</a:t>
            </a:r>
            <a:endParaRPr sz="3400"/>
          </a:p>
          <a:p>
            <a:pPr indent="0" lvl="0" marL="0" rtl="0" algn="l">
              <a:spcBef>
                <a:spcPts val="0"/>
              </a:spcBef>
              <a:spcAft>
                <a:spcPts val="0"/>
              </a:spcAft>
              <a:buNone/>
            </a:pPr>
            <a:r>
              <a:rPr lang="en-GB" sz="3000"/>
              <a:t>Use the subheadings to help you add information to answer this question</a:t>
            </a:r>
            <a:r>
              <a:rPr lang="en-GB" sz="3800"/>
              <a:t>.</a:t>
            </a:r>
            <a:endParaRPr sz="3800"/>
          </a:p>
        </p:txBody>
      </p:sp>
      <p:sp>
        <p:nvSpPr>
          <p:cNvPr id="108" name="Google Shape;108;p18"/>
          <p:cNvSpPr txBox="1"/>
          <p:nvPr/>
        </p:nvSpPr>
        <p:spPr>
          <a:xfrm>
            <a:off x="576175" y="1616125"/>
            <a:ext cx="3808500" cy="1630200"/>
          </a:xfrm>
          <a:prstGeom prst="rect">
            <a:avLst/>
          </a:prstGeom>
          <a:noFill/>
          <a:ln cap="flat" cmpd="sng" w="38100">
            <a:solidFill>
              <a:srgbClr val="F1C232"/>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solidFill>
                  <a:srgbClr val="F1C232"/>
                </a:solidFill>
              </a:rPr>
              <a:t>Day-to-day life</a:t>
            </a:r>
            <a:endParaRPr b="1" u="sng">
              <a:solidFill>
                <a:srgbClr val="F1C232"/>
              </a:solidFill>
            </a:endParaRPr>
          </a:p>
          <a:p>
            <a:pPr indent="0" lvl="0" marL="0" rtl="0" algn="ctr">
              <a:spcBef>
                <a:spcPts val="0"/>
              </a:spcBef>
              <a:spcAft>
                <a:spcPts val="0"/>
              </a:spcAft>
              <a:buNone/>
            </a:pPr>
            <a:r>
              <a:t/>
            </a:r>
            <a:endParaRPr>
              <a:solidFill>
                <a:srgbClr val="F1C232"/>
              </a:solidFill>
            </a:endParaRPr>
          </a:p>
        </p:txBody>
      </p:sp>
      <p:sp>
        <p:nvSpPr>
          <p:cNvPr id="109" name="Google Shape;109;p18"/>
          <p:cNvSpPr txBox="1"/>
          <p:nvPr/>
        </p:nvSpPr>
        <p:spPr>
          <a:xfrm>
            <a:off x="576175" y="3302400"/>
            <a:ext cx="3808500" cy="1630200"/>
          </a:xfrm>
          <a:prstGeom prst="rect">
            <a:avLst/>
          </a:prstGeom>
          <a:noFill/>
          <a:ln cap="flat" cmpd="sng" w="38100">
            <a:solidFill>
              <a:srgbClr val="93C47D"/>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solidFill>
                  <a:srgbClr val="93C47D"/>
                </a:solidFill>
              </a:rPr>
              <a:t>Weather and climate</a:t>
            </a:r>
            <a:endParaRPr b="1" u="sng">
              <a:solidFill>
                <a:srgbClr val="93C47D"/>
              </a:solidFill>
            </a:endParaRPr>
          </a:p>
          <a:p>
            <a:pPr indent="0" lvl="0" marL="0" rtl="0" algn="ctr">
              <a:spcBef>
                <a:spcPts val="0"/>
              </a:spcBef>
              <a:spcAft>
                <a:spcPts val="0"/>
              </a:spcAft>
              <a:buNone/>
            </a:pPr>
            <a:r>
              <a:t/>
            </a:r>
            <a:endParaRPr>
              <a:solidFill>
                <a:srgbClr val="93C47D"/>
              </a:solidFill>
            </a:endParaRPr>
          </a:p>
        </p:txBody>
      </p:sp>
      <p:sp>
        <p:nvSpPr>
          <p:cNvPr id="110" name="Google Shape;110;p18"/>
          <p:cNvSpPr txBox="1"/>
          <p:nvPr/>
        </p:nvSpPr>
        <p:spPr>
          <a:xfrm>
            <a:off x="4450500" y="1616125"/>
            <a:ext cx="3808500" cy="1630200"/>
          </a:xfrm>
          <a:prstGeom prst="rect">
            <a:avLst/>
          </a:prstGeom>
          <a:noFill/>
          <a:ln cap="flat" cmpd="sng" w="38100">
            <a:solidFill>
              <a:srgbClr val="6FA8DC"/>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solidFill>
                  <a:srgbClr val="6FA8DC"/>
                </a:solidFill>
              </a:rPr>
              <a:t>Food</a:t>
            </a:r>
            <a:endParaRPr u="sng">
              <a:solidFill>
                <a:srgbClr val="6FA8DC"/>
              </a:solidFill>
            </a:endParaRPr>
          </a:p>
          <a:p>
            <a:pPr indent="0" lvl="0" marL="0" rtl="0" algn="ctr">
              <a:spcBef>
                <a:spcPts val="0"/>
              </a:spcBef>
              <a:spcAft>
                <a:spcPts val="0"/>
              </a:spcAft>
              <a:buNone/>
            </a:pPr>
            <a:r>
              <a:t/>
            </a:r>
            <a:endParaRPr>
              <a:solidFill>
                <a:srgbClr val="6FA8DC"/>
              </a:solidFill>
            </a:endParaRPr>
          </a:p>
        </p:txBody>
      </p:sp>
      <p:sp>
        <p:nvSpPr>
          <p:cNvPr id="111" name="Google Shape;111;p18"/>
          <p:cNvSpPr txBox="1"/>
          <p:nvPr/>
        </p:nvSpPr>
        <p:spPr>
          <a:xfrm>
            <a:off x="4450500" y="3302400"/>
            <a:ext cx="3808500" cy="1630200"/>
          </a:xfrm>
          <a:prstGeom prst="rect">
            <a:avLst/>
          </a:prstGeom>
          <a:noFill/>
          <a:ln cap="flat" cmpd="sng" w="38100">
            <a:solidFill>
              <a:srgbClr val="DD7E6B"/>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solidFill>
                  <a:srgbClr val="E06666"/>
                </a:solidFill>
              </a:rPr>
              <a:t>Jobs</a:t>
            </a:r>
            <a:endParaRPr b="1" u="sng">
              <a:solidFill>
                <a:srgbClr val="E06666"/>
              </a:solidFill>
            </a:endParaRPr>
          </a:p>
          <a:p>
            <a:pPr indent="0" lvl="0" marL="0" rtl="0" algn="ctr">
              <a:spcBef>
                <a:spcPts val="0"/>
              </a:spcBef>
              <a:spcAft>
                <a:spcPts val="0"/>
              </a:spcAft>
              <a:buNone/>
            </a:pPr>
            <a:r>
              <a:rPr b="1" lang="en-GB" u="sng">
                <a:solidFill>
                  <a:srgbClr val="E06666"/>
                </a:solidFill>
              </a:rPr>
              <a:t> </a:t>
            </a:r>
            <a:endParaRPr b="1" u="sng">
              <a:solidFill>
                <a:srgbClr val="E06666"/>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9"/>
          <p:cNvSpPr txBox="1"/>
          <p:nvPr>
            <p:ph type="title"/>
          </p:nvPr>
        </p:nvSpPr>
        <p:spPr>
          <a:xfrm>
            <a:off x="311700" y="6800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3700" u="sng">
                <a:solidFill>
                  <a:srgbClr val="0000FF"/>
                </a:solidFill>
              </a:rPr>
              <a:t>Activity 3 </a:t>
            </a:r>
            <a:r>
              <a:rPr lang="en-GB" sz="3700">
                <a:solidFill>
                  <a:srgbClr val="0000FF"/>
                </a:solidFill>
              </a:rPr>
              <a:t>- the word ‘avalanche’ has been used in this lesson. </a:t>
            </a:r>
            <a:endParaRPr sz="3700">
              <a:solidFill>
                <a:srgbClr val="0000FF"/>
              </a:solidFill>
            </a:endParaRPr>
          </a:p>
          <a:p>
            <a:pPr indent="0" lvl="0" marL="0" rtl="0" algn="l">
              <a:spcBef>
                <a:spcPts val="0"/>
              </a:spcBef>
              <a:spcAft>
                <a:spcPts val="0"/>
              </a:spcAft>
              <a:buNone/>
            </a:pPr>
            <a:r>
              <a:t/>
            </a:r>
            <a:endParaRPr sz="3700"/>
          </a:p>
          <a:p>
            <a:pPr indent="0" lvl="0" marL="0" rtl="0" algn="l">
              <a:spcBef>
                <a:spcPts val="0"/>
              </a:spcBef>
              <a:spcAft>
                <a:spcPts val="0"/>
              </a:spcAft>
              <a:buNone/>
            </a:pPr>
            <a:r>
              <a:rPr lang="en-GB" sz="3700">
                <a:solidFill>
                  <a:srgbClr val="93C47D"/>
                </a:solidFill>
              </a:rPr>
              <a:t>on the next slide create a poster all about avalanches similar to the posters on Mountain Climate and Mountain Life. </a:t>
            </a:r>
            <a:endParaRPr sz="3700">
              <a:solidFill>
                <a:srgbClr val="93C47D"/>
              </a:solidFill>
            </a:endParaRPr>
          </a:p>
          <a:p>
            <a:pPr indent="0" lvl="0" marL="0" rtl="0" algn="l">
              <a:spcBef>
                <a:spcPts val="0"/>
              </a:spcBef>
              <a:spcAft>
                <a:spcPts val="0"/>
              </a:spcAft>
              <a:buNone/>
            </a:pPr>
            <a:r>
              <a:t/>
            </a:r>
            <a:endParaRPr sz="3700">
              <a:solidFill>
                <a:srgbClr val="93C47D"/>
              </a:solidFill>
            </a:endParaRPr>
          </a:p>
          <a:p>
            <a:pPr indent="0" lvl="0" marL="0" rtl="0" algn="l">
              <a:spcBef>
                <a:spcPts val="0"/>
              </a:spcBef>
              <a:spcAft>
                <a:spcPts val="0"/>
              </a:spcAft>
              <a:buNone/>
            </a:pPr>
            <a:r>
              <a:rPr lang="en-GB" sz="3700">
                <a:solidFill>
                  <a:srgbClr val="93C47D"/>
                </a:solidFill>
              </a:rPr>
              <a:t>You will need to use google to help you find out important information and maybe even to find some images to add. </a:t>
            </a:r>
            <a:endParaRPr sz="3700">
              <a:solidFill>
                <a:srgbClr val="93C47D"/>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0"/>
          <p:cNvSpPr txBox="1"/>
          <p:nvPr>
            <p:ph type="title"/>
          </p:nvPr>
        </p:nvSpPr>
        <p:spPr>
          <a:xfrm>
            <a:off x="3596550" y="320975"/>
            <a:ext cx="19509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AVALANCHES</a:t>
            </a:r>
            <a:endParaRPr/>
          </a:p>
        </p:txBody>
      </p:sp>
      <p:sp>
        <p:nvSpPr>
          <p:cNvPr id="122" name="Google Shape;122;p20"/>
          <p:cNvSpPr txBox="1"/>
          <p:nvPr/>
        </p:nvSpPr>
        <p:spPr>
          <a:xfrm>
            <a:off x="157100" y="739050"/>
            <a:ext cx="2878500" cy="1346700"/>
          </a:xfrm>
          <a:prstGeom prst="rect">
            <a:avLst/>
          </a:prstGeom>
          <a:noFill/>
          <a:ln cap="flat" cmpd="sng" w="38100">
            <a:solidFill>
              <a:srgbClr val="00FF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t/>
            </a:r>
            <a:endParaRPr sz="1250">
              <a:solidFill>
                <a:srgbClr val="333333"/>
              </a:solidFill>
            </a:endParaRPr>
          </a:p>
        </p:txBody>
      </p:sp>
      <p:sp>
        <p:nvSpPr>
          <p:cNvPr id="123" name="Google Shape;123;p20"/>
          <p:cNvSpPr txBox="1"/>
          <p:nvPr/>
        </p:nvSpPr>
        <p:spPr>
          <a:xfrm>
            <a:off x="267000" y="3089300"/>
            <a:ext cx="2878500" cy="1217100"/>
          </a:xfrm>
          <a:prstGeom prst="rect">
            <a:avLst/>
          </a:prstGeom>
          <a:noFill/>
          <a:ln cap="flat" cmpd="sng" w="38100">
            <a:solidFill>
              <a:srgbClr val="FF00FF"/>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t/>
            </a:r>
            <a:endParaRPr sz="1200">
              <a:solidFill>
                <a:srgbClr val="333333"/>
              </a:solidFill>
            </a:endParaRPr>
          </a:p>
          <a:p>
            <a:pPr indent="0" lvl="0" marL="0" rtl="0" algn="l">
              <a:lnSpc>
                <a:spcPct val="157090"/>
              </a:lnSpc>
              <a:spcBef>
                <a:spcPts val="0"/>
              </a:spcBef>
              <a:spcAft>
                <a:spcPts val="0"/>
              </a:spcAft>
              <a:buNone/>
            </a:pPr>
            <a:r>
              <a:t/>
            </a:r>
            <a:endParaRPr sz="1200">
              <a:solidFill>
                <a:srgbClr val="333333"/>
              </a:solidFill>
            </a:endParaRPr>
          </a:p>
        </p:txBody>
      </p:sp>
      <p:sp>
        <p:nvSpPr>
          <p:cNvPr id="124" name="Google Shape;124;p20"/>
          <p:cNvSpPr txBox="1"/>
          <p:nvPr/>
        </p:nvSpPr>
        <p:spPr>
          <a:xfrm>
            <a:off x="5958575" y="253050"/>
            <a:ext cx="3000000" cy="2318700"/>
          </a:xfrm>
          <a:prstGeom prst="rect">
            <a:avLst/>
          </a:prstGeom>
          <a:no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t/>
            </a:r>
            <a:endParaRPr sz="1500"/>
          </a:p>
        </p:txBody>
      </p:sp>
      <p:sp>
        <p:nvSpPr>
          <p:cNvPr id="125" name="Google Shape;125;p20"/>
          <p:cNvSpPr txBox="1"/>
          <p:nvPr/>
        </p:nvSpPr>
        <p:spPr>
          <a:xfrm>
            <a:off x="4824850" y="3004975"/>
            <a:ext cx="2613900" cy="1947600"/>
          </a:xfrm>
          <a:prstGeom prst="rect">
            <a:avLst/>
          </a:prstGeom>
          <a:noFill/>
          <a:ln cap="flat" cmpd="sng" w="38100">
            <a:solidFill>
              <a:srgbClr val="00FFFF"/>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t/>
            </a:r>
            <a:endParaRPr sz="1200">
              <a:solidFill>
                <a:srgbClr val="333333"/>
              </a:solidFill>
            </a:endParaRPr>
          </a:p>
          <a:p>
            <a:pPr indent="0" lvl="0" marL="673100" marR="25400" rtl="0" algn="l">
              <a:lnSpc>
                <a:spcPct val="100000"/>
              </a:lnSpc>
              <a:spcBef>
                <a:spcPts val="0"/>
              </a:spcBef>
              <a:spcAft>
                <a:spcPts val="0"/>
              </a:spcAft>
              <a:buNone/>
            </a:pPr>
            <a:r>
              <a:t/>
            </a:r>
            <a:endParaRPr sz="1250">
              <a:solidFill>
                <a:srgbClr val="333333"/>
              </a:solidFill>
            </a:endParaRPr>
          </a:p>
          <a:p>
            <a:pPr indent="0" lvl="0" marL="0" marR="25400" rtl="0" algn="l">
              <a:lnSpc>
                <a:spcPct val="115000"/>
              </a:lnSpc>
              <a:spcBef>
                <a:spcPts val="0"/>
              </a:spcBef>
              <a:spcAft>
                <a:spcPts val="0"/>
              </a:spcAft>
              <a:buNone/>
            </a:pPr>
            <a:r>
              <a:t/>
            </a:r>
            <a:endParaRPr sz="1000">
              <a:solidFill>
                <a:srgbClr val="333333"/>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1"/>
          <p:cNvSpPr txBox="1"/>
          <p:nvPr>
            <p:ph type="title"/>
          </p:nvPr>
        </p:nvSpPr>
        <p:spPr>
          <a:xfrm>
            <a:off x="311700" y="333769"/>
            <a:ext cx="8520600" cy="429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How to submit:</a:t>
            </a:r>
            <a:endParaRPr/>
          </a:p>
        </p:txBody>
      </p:sp>
      <p:sp>
        <p:nvSpPr>
          <p:cNvPr id="131" name="Google Shape;131;p21"/>
          <p:cNvSpPr txBox="1"/>
          <p:nvPr>
            <p:ph idx="1" type="body"/>
          </p:nvPr>
        </p:nvSpPr>
        <p:spPr>
          <a:xfrm>
            <a:off x="311700" y="1290606"/>
            <a:ext cx="8520600" cy="2562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a:t>Once you have finished adding your answers they will automatically save. </a:t>
            </a:r>
            <a:endParaRPr/>
          </a:p>
          <a:p>
            <a:pPr indent="0" lvl="0" marL="0" rtl="0" algn="l">
              <a:spcBef>
                <a:spcPts val="1600"/>
              </a:spcBef>
              <a:spcAft>
                <a:spcPts val="0"/>
              </a:spcAft>
              <a:buClr>
                <a:schemeClr val="dk1"/>
              </a:buClr>
              <a:buSzPts val="1100"/>
              <a:buFont typeface="Arial"/>
              <a:buNone/>
            </a:pPr>
            <a:r>
              <a:t/>
            </a:r>
            <a:endParaRPr/>
          </a:p>
          <a:p>
            <a:pPr indent="0" lvl="0" marL="0" rtl="0" algn="l">
              <a:spcBef>
                <a:spcPts val="1600"/>
              </a:spcBef>
              <a:spcAft>
                <a:spcPts val="0"/>
              </a:spcAft>
              <a:buClr>
                <a:schemeClr val="dk1"/>
              </a:buClr>
              <a:buSzPts val="1100"/>
              <a:buFont typeface="Arial"/>
              <a:buNone/>
            </a:pPr>
            <a:r>
              <a:rPr lang="en-GB"/>
              <a:t>1) Go back to google classroom and go to the classwork page. </a:t>
            </a:r>
            <a:endParaRPr/>
          </a:p>
          <a:p>
            <a:pPr indent="0" lvl="0" marL="0" rtl="0" algn="l">
              <a:spcBef>
                <a:spcPts val="1600"/>
              </a:spcBef>
              <a:spcAft>
                <a:spcPts val="0"/>
              </a:spcAft>
              <a:buClr>
                <a:schemeClr val="dk1"/>
              </a:buClr>
              <a:buSzPts val="1100"/>
              <a:buFont typeface="Arial"/>
              <a:buNone/>
            </a:pPr>
            <a:r>
              <a:rPr lang="en-GB"/>
              <a:t>2) Find this assignment and click 'view assignment'. </a:t>
            </a:r>
            <a:endParaRPr/>
          </a:p>
          <a:p>
            <a:pPr indent="0" lvl="0" marL="0" rtl="0" algn="l">
              <a:spcBef>
                <a:spcPts val="1600"/>
              </a:spcBef>
              <a:spcAft>
                <a:spcPts val="0"/>
              </a:spcAft>
              <a:buClr>
                <a:schemeClr val="dk1"/>
              </a:buClr>
              <a:buSzPts val="1100"/>
              <a:buFont typeface="Arial"/>
              <a:buNone/>
            </a:pPr>
            <a:r>
              <a:rPr lang="en-GB"/>
              <a:t>3) On the right hand side of the screen click 'Hand in'. </a:t>
            </a:r>
            <a:endParaRPr/>
          </a:p>
          <a:p>
            <a:pPr indent="0" lvl="0" marL="0" rtl="0" algn="l">
              <a:spcBef>
                <a:spcPts val="1600"/>
              </a:spcBef>
              <a:spcAft>
                <a:spcPts val="16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