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8B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92164" autoAdjust="0"/>
  </p:normalViewPr>
  <p:slideViewPr>
    <p:cSldViewPr snapToGrid="0">
      <p:cViewPr varScale="1">
        <p:scale>
          <a:sx n="105" d="100"/>
          <a:sy n="105" d="100"/>
        </p:scale>
        <p:origin x="8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36106-34E9-42D6-BB46-1772312C734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6386752-27BC-4952-9187-C4E9B25975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77E0BF7-034D-452B-B2AF-0445DF0B8590}"/>
              </a:ext>
            </a:extLst>
          </p:cNvPr>
          <p:cNvSpPr>
            <a:spLocks noGrp="1"/>
          </p:cNvSpPr>
          <p:nvPr>
            <p:ph type="dt" sz="half" idx="10"/>
          </p:nvPr>
        </p:nvSpPr>
        <p:spPr/>
        <p:txBody>
          <a:bodyPr/>
          <a:lstStyle/>
          <a:p>
            <a:fld id="{91DF5CC2-93B2-4641-8380-9DF7408AFFE7}" type="datetimeFigureOut">
              <a:rPr lang="en-GB" smtClean="0"/>
              <a:t>18/03/2019</a:t>
            </a:fld>
            <a:endParaRPr lang="en-GB"/>
          </a:p>
        </p:txBody>
      </p:sp>
      <p:sp>
        <p:nvSpPr>
          <p:cNvPr id="5" name="Footer Placeholder 4">
            <a:extLst>
              <a:ext uri="{FF2B5EF4-FFF2-40B4-BE49-F238E27FC236}">
                <a16:creationId xmlns:a16="http://schemas.microsoft.com/office/drawing/2014/main" id="{1858F346-15D5-4D73-856C-D8F201896B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1B6A00-8301-42A6-85CD-6C061AB0D756}"/>
              </a:ext>
            </a:extLst>
          </p:cNvPr>
          <p:cNvSpPr>
            <a:spLocks noGrp="1"/>
          </p:cNvSpPr>
          <p:nvPr>
            <p:ph type="sldNum" sz="quarter" idx="12"/>
          </p:nvPr>
        </p:nvSpPr>
        <p:spPr/>
        <p:txBody>
          <a:bodyPr/>
          <a:lstStyle/>
          <a:p>
            <a:fld id="{4C2E379E-E267-43F3-90AB-7AD7C28A4F5A}" type="slidenum">
              <a:rPr lang="en-GB" smtClean="0"/>
              <a:t>‹#›</a:t>
            </a:fld>
            <a:endParaRPr lang="en-GB"/>
          </a:p>
        </p:txBody>
      </p:sp>
    </p:spTree>
    <p:extLst>
      <p:ext uri="{BB962C8B-B14F-4D97-AF65-F5344CB8AC3E}">
        <p14:creationId xmlns:p14="http://schemas.microsoft.com/office/powerpoint/2010/main" val="4028323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77164-2720-4796-83B7-6718AFC20F3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64BE6A-1FAA-4938-9732-9C257C60DCB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8B633F-8A5C-4C54-8F0E-38118404FA4F}"/>
              </a:ext>
            </a:extLst>
          </p:cNvPr>
          <p:cNvSpPr>
            <a:spLocks noGrp="1"/>
          </p:cNvSpPr>
          <p:nvPr>
            <p:ph type="dt" sz="half" idx="10"/>
          </p:nvPr>
        </p:nvSpPr>
        <p:spPr/>
        <p:txBody>
          <a:bodyPr/>
          <a:lstStyle/>
          <a:p>
            <a:fld id="{91DF5CC2-93B2-4641-8380-9DF7408AFFE7}" type="datetimeFigureOut">
              <a:rPr lang="en-GB" smtClean="0"/>
              <a:t>18/03/2019</a:t>
            </a:fld>
            <a:endParaRPr lang="en-GB"/>
          </a:p>
        </p:txBody>
      </p:sp>
      <p:sp>
        <p:nvSpPr>
          <p:cNvPr id="5" name="Footer Placeholder 4">
            <a:extLst>
              <a:ext uri="{FF2B5EF4-FFF2-40B4-BE49-F238E27FC236}">
                <a16:creationId xmlns:a16="http://schemas.microsoft.com/office/drawing/2014/main" id="{FD84C1FD-E8A0-4E62-BCA6-C7CFCE4442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7A7BEE-EB15-4EAC-BAEF-1E2298A8DE6E}"/>
              </a:ext>
            </a:extLst>
          </p:cNvPr>
          <p:cNvSpPr>
            <a:spLocks noGrp="1"/>
          </p:cNvSpPr>
          <p:nvPr>
            <p:ph type="sldNum" sz="quarter" idx="12"/>
          </p:nvPr>
        </p:nvSpPr>
        <p:spPr/>
        <p:txBody>
          <a:bodyPr/>
          <a:lstStyle/>
          <a:p>
            <a:fld id="{4C2E379E-E267-43F3-90AB-7AD7C28A4F5A}" type="slidenum">
              <a:rPr lang="en-GB" smtClean="0"/>
              <a:t>‹#›</a:t>
            </a:fld>
            <a:endParaRPr lang="en-GB"/>
          </a:p>
        </p:txBody>
      </p:sp>
    </p:spTree>
    <p:extLst>
      <p:ext uri="{BB962C8B-B14F-4D97-AF65-F5344CB8AC3E}">
        <p14:creationId xmlns:p14="http://schemas.microsoft.com/office/powerpoint/2010/main" val="37703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FBD0A-3DD0-4D83-BCDC-72252ACE47B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B1AD7B1-6746-4355-9AB6-A484FB374E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CFD4431-735E-4E53-867E-1965AA2A14E4}"/>
              </a:ext>
            </a:extLst>
          </p:cNvPr>
          <p:cNvSpPr>
            <a:spLocks noGrp="1"/>
          </p:cNvSpPr>
          <p:nvPr>
            <p:ph type="dt" sz="half" idx="10"/>
          </p:nvPr>
        </p:nvSpPr>
        <p:spPr/>
        <p:txBody>
          <a:bodyPr/>
          <a:lstStyle/>
          <a:p>
            <a:fld id="{91DF5CC2-93B2-4641-8380-9DF7408AFFE7}" type="datetimeFigureOut">
              <a:rPr lang="en-GB" smtClean="0"/>
              <a:t>18/03/2019</a:t>
            </a:fld>
            <a:endParaRPr lang="en-GB"/>
          </a:p>
        </p:txBody>
      </p:sp>
      <p:sp>
        <p:nvSpPr>
          <p:cNvPr id="5" name="Footer Placeholder 4">
            <a:extLst>
              <a:ext uri="{FF2B5EF4-FFF2-40B4-BE49-F238E27FC236}">
                <a16:creationId xmlns:a16="http://schemas.microsoft.com/office/drawing/2014/main" id="{60ECD469-7321-425B-BEF6-2FEE4E4986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E0F9B8-E708-47E6-8E5E-CF19C8E1DF95}"/>
              </a:ext>
            </a:extLst>
          </p:cNvPr>
          <p:cNvSpPr>
            <a:spLocks noGrp="1"/>
          </p:cNvSpPr>
          <p:nvPr>
            <p:ph type="sldNum" sz="quarter" idx="12"/>
          </p:nvPr>
        </p:nvSpPr>
        <p:spPr/>
        <p:txBody>
          <a:bodyPr/>
          <a:lstStyle/>
          <a:p>
            <a:fld id="{4C2E379E-E267-43F3-90AB-7AD7C28A4F5A}" type="slidenum">
              <a:rPr lang="en-GB" smtClean="0"/>
              <a:t>‹#›</a:t>
            </a:fld>
            <a:endParaRPr lang="en-GB"/>
          </a:p>
        </p:txBody>
      </p:sp>
    </p:spTree>
    <p:extLst>
      <p:ext uri="{BB962C8B-B14F-4D97-AF65-F5344CB8AC3E}">
        <p14:creationId xmlns:p14="http://schemas.microsoft.com/office/powerpoint/2010/main" val="2523167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8DDD5-2DC1-4552-ADA7-FBCB2971A7D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E7C758-A127-4C24-9928-64469F80009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84EBCC7-AF03-4586-9DBA-39F0DB893EA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F082453-BA8A-4EE9-B095-C1F80F9DABF3}"/>
              </a:ext>
            </a:extLst>
          </p:cNvPr>
          <p:cNvSpPr>
            <a:spLocks noGrp="1"/>
          </p:cNvSpPr>
          <p:nvPr>
            <p:ph type="dt" sz="half" idx="10"/>
          </p:nvPr>
        </p:nvSpPr>
        <p:spPr/>
        <p:txBody>
          <a:bodyPr/>
          <a:lstStyle/>
          <a:p>
            <a:fld id="{91DF5CC2-93B2-4641-8380-9DF7408AFFE7}" type="datetimeFigureOut">
              <a:rPr lang="en-GB" smtClean="0"/>
              <a:t>18/03/2019</a:t>
            </a:fld>
            <a:endParaRPr lang="en-GB"/>
          </a:p>
        </p:txBody>
      </p:sp>
      <p:sp>
        <p:nvSpPr>
          <p:cNvPr id="6" name="Footer Placeholder 5">
            <a:extLst>
              <a:ext uri="{FF2B5EF4-FFF2-40B4-BE49-F238E27FC236}">
                <a16:creationId xmlns:a16="http://schemas.microsoft.com/office/drawing/2014/main" id="{8A49706F-21F5-4EB1-8C7A-3DE4DDE7BE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E99EE5-1506-4A88-9BBC-119678140818}"/>
              </a:ext>
            </a:extLst>
          </p:cNvPr>
          <p:cNvSpPr>
            <a:spLocks noGrp="1"/>
          </p:cNvSpPr>
          <p:nvPr>
            <p:ph type="sldNum" sz="quarter" idx="12"/>
          </p:nvPr>
        </p:nvSpPr>
        <p:spPr/>
        <p:txBody>
          <a:bodyPr/>
          <a:lstStyle/>
          <a:p>
            <a:fld id="{4C2E379E-E267-43F3-90AB-7AD7C28A4F5A}" type="slidenum">
              <a:rPr lang="en-GB" smtClean="0"/>
              <a:t>‹#›</a:t>
            </a:fld>
            <a:endParaRPr lang="en-GB"/>
          </a:p>
        </p:txBody>
      </p:sp>
    </p:spTree>
    <p:extLst>
      <p:ext uri="{BB962C8B-B14F-4D97-AF65-F5344CB8AC3E}">
        <p14:creationId xmlns:p14="http://schemas.microsoft.com/office/powerpoint/2010/main" val="2950476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12D33-3878-4E0B-A066-D721C02CA20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03CE73-76D6-4645-A219-DD43436B61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7A23C63-A6E1-4EC2-ACFC-3A32D18E4D2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6030636-9482-43C2-92D5-952BC9939E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B711C20-2479-499A-9CBA-04E1535F8CD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992D91-E003-41F5-A894-3D23581696E9}"/>
              </a:ext>
            </a:extLst>
          </p:cNvPr>
          <p:cNvSpPr>
            <a:spLocks noGrp="1"/>
          </p:cNvSpPr>
          <p:nvPr>
            <p:ph type="dt" sz="half" idx="10"/>
          </p:nvPr>
        </p:nvSpPr>
        <p:spPr/>
        <p:txBody>
          <a:bodyPr/>
          <a:lstStyle/>
          <a:p>
            <a:fld id="{91DF5CC2-93B2-4641-8380-9DF7408AFFE7}" type="datetimeFigureOut">
              <a:rPr lang="en-GB" smtClean="0"/>
              <a:t>18/03/2019</a:t>
            </a:fld>
            <a:endParaRPr lang="en-GB"/>
          </a:p>
        </p:txBody>
      </p:sp>
      <p:sp>
        <p:nvSpPr>
          <p:cNvPr id="8" name="Footer Placeholder 7">
            <a:extLst>
              <a:ext uri="{FF2B5EF4-FFF2-40B4-BE49-F238E27FC236}">
                <a16:creationId xmlns:a16="http://schemas.microsoft.com/office/drawing/2014/main" id="{3E2BB4F8-97B8-426B-A678-05A064E1C8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E3BCD10-85BB-4160-9A47-18FA1664FCB9}"/>
              </a:ext>
            </a:extLst>
          </p:cNvPr>
          <p:cNvSpPr>
            <a:spLocks noGrp="1"/>
          </p:cNvSpPr>
          <p:nvPr>
            <p:ph type="sldNum" sz="quarter" idx="12"/>
          </p:nvPr>
        </p:nvSpPr>
        <p:spPr/>
        <p:txBody>
          <a:bodyPr/>
          <a:lstStyle/>
          <a:p>
            <a:fld id="{4C2E379E-E267-43F3-90AB-7AD7C28A4F5A}" type="slidenum">
              <a:rPr lang="en-GB" smtClean="0"/>
              <a:t>‹#›</a:t>
            </a:fld>
            <a:endParaRPr lang="en-GB"/>
          </a:p>
        </p:txBody>
      </p:sp>
    </p:spTree>
    <p:extLst>
      <p:ext uri="{BB962C8B-B14F-4D97-AF65-F5344CB8AC3E}">
        <p14:creationId xmlns:p14="http://schemas.microsoft.com/office/powerpoint/2010/main" val="2892228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D0965-D973-4738-A868-FAC1A1084C0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A10BB4-CF8F-45E0-AD08-5CE49E5917FF}"/>
              </a:ext>
            </a:extLst>
          </p:cNvPr>
          <p:cNvSpPr>
            <a:spLocks noGrp="1"/>
          </p:cNvSpPr>
          <p:nvPr>
            <p:ph type="dt" sz="half" idx="10"/>
          </p:nvPr>
        </p:nvSpPr>
        <p:spPr/>
        <p:txBody>
          <a:bodyPr/>
          <a:lstStyle/>
          <a:p>
            <a:fld id="{91DF5CC2-93B2-4641-8380-9DF7408AFFE7}" type="datetimeFigureOut">
              <a:rPr lang="en-GB" smtClean="0"/>
              <a:t>18/03/2019</a:t>
            </a:fld>
            <a:endParaRPr lang="en-GB"/>
          </a:p>
        </p:txBody>
      </p:sp>
      <p:sp>
        <p:nvSpPr>
          <p:cNvPr id="4" name="Footer Placeholder 3">
            <a:extLst>
              <a:ext uri="{FF2B5EF4-FFF2-40B4-BE49-F238E27FC236}">
                <a16:creationId xmlns:a16="http://schemas.microsoft.com/office/drawing/2014/main" id="{8C69F634-7B4E-4E17-941C-3505C695D46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0D3B6DB-BD4C-4B1D-8FFA-A0CA99C5E4B2}"/>
              </a:ext>
            </a:extLst>
          </p:cNvPr>
          <p:cNvSpPr>
            <a:spLocks noGrp="1"/>
          </p:cNvSpPr>
          <p:nvPr>
            <p:ph type="sldNum" sz="quarter" idx="12"/>
          </p:nvPr>
        </p:nvSpPr>
        <p:spPr/>
        <p:txBody>
          <a:bodyPr/>
          <a:lstStyle/>
          <a:p>
            <a:fld id="{4C2E379E-E267-43F3-90AB-7AD7C28A4F5A}" type="slidenum">
              <a:rPr lang="en-GB" smtClean="0"/>
              <a:t>‹#›</a:t>
            </a:fld>
            <a:endParaRPr lang="en-GB"/>
          </a:p>
        </p:txBody>
      </p:sp>
    </p:spTree>
    <p:extLst>
      <p:ext uri="{BB962C8B-B14F-4D97-AF65-F5344CB8AC3E}">
        <p14:creationId xmlns:p14="http://schemas.microsoft.com/office/powerpoint/2010/main" val="42433106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7E29B7-4629-49C4-94F3-9EF40F644D53}"/>
              </a:ext>
            </a:extLst>
          </p:cNvPr>
          <p:cNvSpPr>
            <a:spLocks noGrp="1"/>
          </p:cNvSpPr>
          <p:nvPr>
            <p:ph type="dt" sz="half" idx="10"/>
          </p:nvPr>
        </p:nvSpPr>
        <p:spPr/>
        <p:txBody>
          <a:bodyPr/>
          <a:lstStyle/>
          <a:p>
            <a:fld id="{91DF5CC2-93B2-4641-8380-9DF7408AFFE7}" type="datetimeFigureOut">
              <a:rPr lang="en-GB" smtClean="0"/>
              <a:t>18/03/2019</a:t>
            </a:fld>
            <a:endParaRPr lang="en-GB"/>
          </a:p>
        </p:txBody>
      </p:sp>
      <p:sp>
        <p:nvSpPr>
          <p:cNvPr id="3" name="Footer Placeholder 2">
            <a:extLst>
              <a:ext uri="{FF2B5EF4-FFF2-40B4-BE49-F238E27FC236}">
                <a16:creationId xmlns:a16="http://schemas.microsoft.com/office/drawing/2014/main" id="{09A4D1D4-75CA-45BA-A7AF-5625C4C196C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DF85734-1CC0-4E6F-901D-54DB0EDA5CD4}"/>
              </a:ext>
            </a:extLst>
          </p:cNvPr>
          <p:cNvSpPr>
            <a:spLocks noGrp="1"/>
          </p:cNvSpPr>
          <p:nvPr>
            <p:ph type="sldNum" sz="quarter" idx="12"/>
          </p:nvPr>
        </p:nvSpPr>
        <p:spPr/>
        <p:txBody>
          <a:bodyPr/>
          <a:lstStyle/>
          <a:p>
            <a:fld id="{4C2E379E-E267-43F3-90AB-7AD7C28A4F5A}" type="slidenum">
              <a:rPr lang="en-GB" smtClean="0"/>
              <a:t>‹#›</a:t>
            </a:fld>
            <a:endParaRPr lang="en-GB"/>
          </a:p>
        </p:txBody>
      </p:sp>
    </p:spTree>
    <p:extLst>
      <p:ext uri="{BB962C8B-B14F-4D97-AF65-F5344CB8AC3E}">
        <p14:creationId xmlns:p14="http://schemas.microsoft.com/office/powerpoint/2010/main" val="2693692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ECFBE-3003-41F7-A9F9-5422C3518E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D7B81AD-A59E-4194-8BC1-BDC82D2FAA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0ECAD77-8EDA-46FC-99F6-BDBA6725EA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6C8793F-45BD-4538-8B39-125F4DC7DF41}"/>
              </a:ext>
            </a:extLst>
          </p:cNvPr>
          <p:cNvSpPr>
            <a:spLocks noGrp="1"/>
          </p:cNvSpPr>
          <p:nvPr>
            <p:ph type="dt" sz="half" idx="10"/>
          </p:nvPr>
        </p:nvSpPr>
        <p:spPr/>
        <p:txBody>
          <a:bodyPr/>
          <a:lstStyle/>
          <a:p>
            <a:fld id="{91DF5CC2-93B2-4641-8380-9DF7408AFFE7}" type="datetimeFigureOut">
              <a:rPr lang="en-GB" smtClean="0"/>
              <a:t>18/03/2019</a:t>
            </a:fld>
            <a:endParaRPr lang="en-GB"/>
          </a:p>
        </p:txBody>
      </p:sp>
      <p:sp>
        <p:nvSpPr>
          <p:cNvPr id="6" name="Footer Placeholder 5">
            <a:extLst>
              <a:ext uri="{FF2B5EF4-FFF2-40B4-BE49-F238E27FC236}">
                <a16:creationId xmlns:a16="http://schemas.microsoft.com/office/drawing/2014/main" id="{6625DCC6-389E-483D-B197-8586C830B7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235F60-273C-4694-A95E-E9419E4D79DD}"/>
              </a:ext>
            </a:extLst>
          </p:cNvPr>
          <p:cNvSpPr>
            <a:spLocks noGrp="1"/>
          </p:cNvSpPr>
          <p:nvPr>
            <p:ph type="sldNum" sz="quarter" idx="12"/>
          </p:nvPr>
        </p:nvSpPr>
        <p:spPr/>
        <p:txBody>
          <a:bodyPr/>
          <a:lstStyle/>
          <a:p>
            <a:fld id="{4C2E379E-E267-43F3-90AB-7AD7C28A4F5A}" type="slidenum">
              <a:rPr lang="en-GB" smtClean="0"/>
              <a:t>‹#›</a:t>
            </a:fld>
            <a:endParaRPr lang="en-GB"/>
          </a:p>
        </p:txBody>
      </p:sp>
    </p:spTree>
    <p:extLst>
      <p:ext uri="{BB962C8B-B14F-4D97-AF65-F5344CB8AC3E}">
        <p14:creationId xmlns:p14="http://schemas.microsoft.com/office/powerpoint/2010/main" val="873057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B9A73-CA57-46D4-BCFE-401C888C9A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29F3AA7-0A4D-4CA5-9944-5DDC48EABD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942CA72-5A8D-4878-A393-BBDBA9CDBB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A341958-A02C-4DB4-B965-88D3D3FA06DA}"/>
              </a:ext>
            </a:extLst>
          </p:cNvPr>
          <p:cNvSpPr>
            <a:spLocks noGrp="1"/>
          </p:cNvSpPr>
          <p:nvPr>
            <p:ph type="dt" sz="half" idx="10"/>
          </p:nvPr>
        </p:nvSpPr>
        <p:spPr/>
        <p:txBody>
          <a:bodyPr/>
          <a:lstStyle/>
          <a:p>
            <a:fld id="{91DF5CC2-93B2-4641-8380-9DF7408AFFE7}" type="datetimeFigureOut">
              <a:rPr lang="en-GB" smtClean="0"/>
              <a:t>18/03/2019</a:t>
            </a:fld>
            <a:endParaRPr lang="en-GB"/>
          </a:p>
        </p:txBody>
      </p:sp>
      <p:sp>
        <p:nvSpPr>
          <p:cNvPr id="6" name="Footer Placeholder 5">
            <a:extLst>
              <a:ext uri="{FF2B5EF4-FFF2-40B4-BE49-F238E27FC236}">
                <a16:creationId xmlns:a16="http://schemas.microsoft.com/office/drawing/2014/main" id="{90B3842C-9684-4018-B84E-0ED1915C25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F01025-85EF-4BF9-ACE6-7C2FEFBA5FF6}"/>
              </a:ext>
            </a:extLst>
          </p:cNvPr>
          <p:cNvSpPr>
            <a:spLocks noGrp="1"/>
          </p:cNvSpPr>
          <p:nvPr>
            <p:ph type="sldNum" sz="quarter" idx="12"/>
          </p:nvPr>
        </p:nvSpPr>
        <p:spPr/>
        <p:txBody>
          <a:bodyPr/>
          <a:lstStyle/>
          <a:p>
            <a:fld id="{4C2E379E-E267-43F3-90AB-7AD7C28A4F5A}" type="slidenum">
              <a:rPr lang="en-GB" smtClean="0"/>
              <a:t>‹#›</a:t>
            </a:fld>
            <a:endParaRPr lang="en-GB"/>
          </a:p>
        </p:txBody>
      </p:sp>
    </p:spTree>
    <p:extLst>
      <p:ext uri="{BB962C8B-B14F-4D97-AF65-F5344CB8AC3E}">
        <p14:creationId xmlns:p14="http://schemas.microsoft.com/office/powerpoint/2010/main" val="2940575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F0960-007F-4348-A2BD-23FEE219F79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E01DAEF-411A-4346-B996-48E9781A16D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2A6E04-A4E6-48F4-94F7-99475ED85721}"/>
              </a:ext>
            </a:extLst>
          </p:cNvPr>
          <p:cNvSpPr>
            <a:spLocks noGrp="1"/>
          </p:cNvSpPr>
          <p:nvPr>
            <p:ph type="dt" sz="half" idx="10"/>
          </p:nvPr>
        </p:nvSpPr>
        <p:spPr/>
        <p:txBody>
          <a:bodyPr/>
          <a:lstStyle/>
          <a:p>
            <a:fld id="{91DF5CC2-93B2-4641-8380-9DF7408AFFE7}" type="datetimeFigureOut">
              <a:rPr lang="en-GB" smtClean="0"/>
              <a:t>18/03/2019</a:t>
            </a:fld>
            <a:endParaRPr lang="en-GB"/>
          </a:p>
        </p:txBody>
      </p:sp>
      <p:sp>
        <p:nvSpPr>
          <p:cNvPr id="5" name="Footer Placeholder 4">
            <a:extLst>
              <a:ext uri="{FF2B5EF4-FFF2-40B4-BE49-F238E27FC236}">
                <a16:creationId xmlns:a16="http://schemas.microsoft.com/office/drawing/2014/main" id="{7E79D7D3-45FC-4606-93A8-2BB7AA1291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34285D-33A8-4840-A7AE-07A6B2E980E9}"/>
              </a:ext>
            </a:extLst>
          </p:cNvPr>
          <p:cNvSpPr>
            <a:spLocks noGrp="1"/>
          </p:cNvSpPr>
          <p:nvPr>
            <p:ph type="sldNum" sz="quarter" idx="12"/>
          </p:nvPr>
        </p:nvSpPr>
        <p:spPr/>
        <p:txBody>
          <a:bodyPr/>
          <a:lstStyle/>
          <a:p>
            <a:fld id="{4C2E379E-E267-43F3-90AB-7AD7C28A4F5A}" type="slidenum">
              <a:rPr lang="en-GB" smtClean="0"/>
              <a:t>‹#›</a:t>
            </a:fld>
            <a:endParaRPr lang="en-GB"/>
          </a:p>
        </p:txBody>
      </p:sp>
    </p:spTree>
    <p:extLst>
      <p:ext uri="{BB962C8B-B14F-4D97-AF65-F5344CB8AC3E}">
        <p14:creationId xmlns:p14="http://schemas.microsoft.com/office/powerpoint/2010/main" val="947510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CACA958-15C8-4279-B01E-0D8830C6F79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6C14AA-6300-45DB-965B-1532F8F9ABB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5B3F8B-4A08-4545-A05D-E752D654EF17}"/>
              </a:ext>
            </a:extLst>
          </p:cNvPr>
          <p:cNvSpPr>
            <a:spLocks noGrp="1"/>
          </p:cNvSpPr>
          <p:nvPr>
            <p:ph type="dt" sz="half" idx="10"/>
          </p:nvPr>
        </p:nvSpPr>
        <p:spPr/>
        <p:txBody>
          <a:bodyPr/>
          <a:lstStyle/>
          <a:p>
            <a:fld id="{91DF5CC2-93B2-4641-8380-9DF7408AFFE7}" type="datetimeFigureOut">
              <a:rPr lang="en-GB" smtClean="0"/>
              <a:t>18/03/2019</a:t>
            </a:fld>
            <a:endParaRPr lang="en-GB"/>
          </a:p>
        </p:txBody>
      </p:sp>
      <p:sp>
        <p:nvSpPr>
          <p:cNvPr id="5" name="Footer Placeholder 4">
            <a:extLst>
              <a:ext uri="{FF2B5EF4-FFF2-40B4-BE49-F238E27FC236}">
                <a16:creationId xmlns:a16="http://schemas.microsoft.com/office/drawing/2014/main" id="{3B22B91A-FECC-44DE-9B6D-E6F3A260EB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06B293-D137-4F6E-A13E-719AEF772E1A}"/>
              </a:ext>
            </a:extLst>
          </p:cNvPr>
          <p:cNvSpPr>
            <a:spLocks noGrp="1"/>
          </p:cNvSpPr>
          <p:nvPr>
            <p:ph type="sldNum" sz="quarter" idx="12"/>
          </p:nvPr>
        </p:nvSpPr>
        <p:spPr/>
        <p:txBody>
          <a:bodyPr/>
          <a:lstStyle/>
          <a:p>
            <a:fld id="{4C2E379E-E267-43F3-90AB-7AD7C28A4F5A}" type="slidenum">
              <a:rPr lang="en-GB" smtClean="0"/>
              <a:t>‹#›</a:t>
            </a:fld>
            <a:endParaRPr lang="en-GB"/>
          </a:p>
        </p:txBody>
      </p:sp>
    </p:spTree>
    <p:extLst>
      <p:ext uri="{BB962C8B-B14F-4D97-AF65-F5344CB8AC3E}">
        <p14:creationId xmlns:p14="http://schemas.microsoft.com/office/powerpoint/2010/main" val="1853016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025564-472F-451F-8593-359BA72813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0FCB9E-2771-49E7-9001-3BEED9EB60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44AE7C-C02F-4BDD-B308-62CE138112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DF5CC2-93B2-4641-8380-9DF7408AFFE7}" type="datetimeFigureOut">
              <a:rPr lang="en-GB" smtClean="0"/>
              <a:t>18/03/2019</a:t>
            </a:fld>
            <a:endParaRPr lang="en-GB"/>
          </a:p>
        </p:txBody>
      </p:sp>
      <p:sp>
        <p:nvSpPr>
          <p:cNvPr id="5" name="Footer Placeholder 4">
            <a:extLst>
              <a:ext uri="{FF2B5EF4-FFF2-40B4-BE49-F238E27FC236}">
                <a16:creationId xmlns:a16="http://schemas.microsoft.com/office/drawing/2014/main" id="{0B1C4D17-D4A2-4D02-84A9-926D2C5F37E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11F1F65-B95E-4739-8F2C-89598D2966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2E379E-E267-43F3-90AB-7AD7C28A4F5A}" type="slidenum">
              <a:rPr lang="en-GB" smtClean="0"/>
              <a:t>‹#›</a:t>
            </a:fld>
            <a:endParaRPr lang="en-GB"/>
          </a:p>
        </p:txBody>
      </p:sp>
    </p:spTree>
    <p:extLst>
      <p:ext uri="{BB962C8B-B14F-4D97-AF65-F5344CB8AC3E}">
        <p14:creationId xmlns:p14="http://schemas.microsoft.com/office/powerpoint/2010/main" val="3776250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thirdspacelearning.com/ub-interventions-general/?utm_source=place_value_pp_lessons&amp;utm_medium=referral&amp;utm_campaign=year_5"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hyperlink" Target="https://thirdspacelearning.com/ub-interventions-general/?utm_source=place_value_pp_lessons&amp;utm_medium=referral&amp;utm_campaign=year_5"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thirdspacelearning.com/ub-interventions-general/?utm_source=place_value_pp_lessons&amp;utm_medium=referral&amp;utm_campaign=year_5"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thirdspacelearning.com/ub-interventions-general/?utm_source=place_value_pp_lessons&amp;utm_medium=referral&amp;utm_campaign=year_5"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thirdspacelearning.com/ub-interventions-general/?utm_source=place_value_pp_lessons&amp;utm_medium=referral&amp;utm_campaign=year_5"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thirdspacelearning.com/ub-interventions-general/?utm_source=place_value_pp_lessons&amp;utm_medium=referral&amp;utm_campaign=year_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367A3A6-0ADD-48A5-A930-FA2D493BDBF5}"/>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sp>
        <p:nvSpPr>
          <p:cNvPr id="12" name="TextBox 11">
            <a:extLst>
              <a:ext uri="{FF2B5EF4-FFF2-40B4-BE49-F238E27FC236}">
                <a16:creationId xmlns:a16="http://schemas.microsoft.com/office/drawing/2014/main" id="{29F0DBB3-7652-4F63-8317-3FB816C7830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3" name="TextBox 12">
            <a:extLst>
              <a:ext uri="{FF2B5EF4-FFF2-40B4-BE49-F238E27FC236}">
                <a16:creationId xmlns:a16="http://schemas.microsoft.com/office/drawing/2014/main" id="{FC333846-F03C-465F-94F9-0889670427B8}"/>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4209162078"/>
              </p:ext>
            </p:extLst>
          </p:nvPr>
        </p:nvGraphicFramePr>
        <p:xfrm>
          <a:off x="9371012" y="1181100"/>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Starter:</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1138773"/>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Here is part of a Roman Numeral hundred square.</a:t>
            </a: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Complete the missing values. </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pic>
        <p:nvPicPr>
          <p:cNvPr id="6" name="Picture 5">
            <a:extLst>
              <a:ext uri="{FF2B5EF4-FFF2-40B4-BE49-F238E27FC236}">
                <a16:creationId xmlns:a16="http://schemas.microsoft.com/office/drawing/2014/main" id="{E7769955-EEF5-49CD-A345-DD9EA9A9A1AB}"/>
              </a:ext>
            </a:extLst>
          </p:cNvPr>
          <p:cNvPicPr>
            <a:picLocks noChangeAspect="1"/>
          </p:cNvPicPr>
          <p:nvPr/>
        </p:nvPicPr>
        <p:blipFill>
          <a:blip r:embed="rId4"/>
          <a:stretch>
            <a:fillRect/>
          </a:stretch>
        </p:blipFill>
        <p:spPr>
          <a:xfrm>
            <a:off x="0" y="-2339"/>
            <a:ext cx="1146147" cy="371888"/>
          </a:xfrm>
          <a:prstGeom prst="rect">
            <a:avLst/>
          </a:prstGeom>
        </p:spPr>
      </p:pic>
      <p:sp>
        <p:nvSpPr>
          <p:cNvPr id="2" name="Date Placeholder 1">
            <a:extLst>
              <a:ext uri="{FF2B5EF4-FFF2-40B4-BE49-F238E27FC236}">
                <a16:creationId xmlns:a16="http://schemas.microsoft.com/office/drawing/2014/main" id="{618F76B5-E216-484E-A8D6-FDB68786C997}"/>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AA82DE88-A22C-481C-96D1-E2D6D2DC46C3}"/>
              </a:ext>
            </a:extLst>
          </p:cNvPr>
          <p:cNvPicPr>
            <a:picLocks noChangeAspect="1"/>
          </p:cNvPicPr>
          <p:nvPr/>
        </p:nvPicPr>
        <p:blipFill>
          <a:blip r:embed="rId5"/>
          <a:stretch>
            <a:fillRect/>
          </a:stretch>
        </p:blipFill>
        <p:spPr>
          <a:xfrm>
            <a:off x="943514" y="2317546"/>
            <a:ext cx="7707985" cy="2519739"/>
          </a:xfrm>
          <a:prstGeom prst="rect">
            <a:avLst/>
          </a:prstGeom>
        </p:spPr>
      </p:pic>
      <p:graphicFrame>
        <p:nvGraphicFramePr>
          <p:cNvPr id="14" name="Table 6">
            <a:extLst>
              <a:ext uri="{FF2B5EF4-FFF2-40B4-BE49-F238E27FC236}">
                <a16:creationId xmlns:a16="http://schemas.microsoft.com/office/drawing/2014/main" id="{FCD6F015-F4E4-4ADA-B9DD-8EE69F80153E}"/>
              </a:ext>
            </a:extLst>
          </p:cNvPr>
          <p:cNvGraphicFramePr>
            <a:graphicFrameLocks noGrp="1"/>
          </p:cNvGraphicFramePr>
          <p:nvPr>
            <p:extLst>
              <p:ext uri="{D42A27DB-BD31-4B8C-83A1-F6EECF244321}">
                <p14:modId xmlns:p14="http://schemas.microsoft.com/office/powerpoint/2010/main" val="2446066152"/>
              </p:ext>
            </p:extLst>
          </p:nvPr>
        </p:nvGraphicFramePr>
        <p:xfrm>
          <a:off x="9371012" y="5061163"/>
          <a:ext cx="2543190" cy="106680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1038225">
                <a:tc>
                  <a:txBody>
                    <a:bodyPr/>
                    <a:lstStyle/>
                    <a:p>
                      <a:pPr lvl="0"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Extension</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Can you notice any patterns?</a:t>
                      </a:r>
                      <a:endParaRPr lang="en-US" sz="1600" dirty="0">
                        <a:latin typeface="Open Sans" panose="020B0606030504020204" pitchFamily="34" charset="0"/>
                        <a:ea typeface="Open Sans" panose="020B0606030504020204" pitchFamily="34" charset="0"/>
                        <a:cs typeface="Open Sans" panose="020B0606030504020204" pitchFamily="34" charset="0"/>
                      </a:endParaRP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Tree>
    <p:extLst>
      <p:ext uri="{BB962C8B-B14F-4D97-AF65-F5344CB8AC3E}">
        <p14:creationId xmlns:p14="http://schemas.microsoft.com/office/powerpoint/2010/main" val="5653993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340142149"/>
              </p:ext>
            </p:extLst>
          </p:nvPr>
        </p:nvGraphicFramePr>
        <p:xfrm>
          <a:off x="9381236" y="602883"/>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Starter:</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1138773"/>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Here is part of a Roman Numeral hundred square.</a:t>
            </a: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latin typeface="Open Sans" panose="020B0606030504020204" pitchFamily="34" charset="0"/>
                <a:ea typeface="Open Sans" panose="020B0606030504020204" pitchFamily="34" charset="0"/>
                <a:cs typeface="Open Sans" panose="020B0606030504020204" pitchFamily="34" charset="0"/>
              </a:rPr>
              <a:t>Complete the missing values. </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14" name="Table 6">
            <a:extLst>
              <a:ext uri="{FF2B5EF4-FFF2-40B4-BE49-F238E27FC236}">
                <a16:creationId xmlns:a16="http://schemas.microsoft.com/office/drawing/2014/main" id="{FCD6F015-F4E4-4ADA-B9DD-8EE69F80153E}"/>
              </a:ext>
            </a:extLst>
          </p:cNvPr>
          <p:cNvGraphicFramePr>
            <a:graphicFrameLocks noGrp="1"/>
          </p:cNvGraphicFramePr>
          <p:nvPr>
            <p:extLst>
              <p:ext uri="{D42A27DB-BD31-4B8C-83A1-F6EECF244321}">
                <p14:modId xmlns:p14="http://schemas.microsoft.com/office/powerpoint/2010/main" val="4218138497"/>
              </p:ext>
            </p:extLst>
          </p:nvPr>
        </p:nvGraphicFramePr>
        <p:xfrm>
          <a:off x="9381236" y="4444650"/>
          <a:ext cx="2543190" cy="204216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1038225">
                <a:tc>
                  <a:txBody>
                    <a:bodyPr/>
                    <a:lstStyle/>
                    <a:p>
                      <a:pPr lvl="0"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Extension</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0" i="0" u="none" strike="noStrike" noProof="0" dirty="0">
                          <a:solidFill>
                            <a:srgbClr val="FF0000"/>
                          </a:solidFill>
                          <a:latin typeface="Open Sans" panose="020B0606030504020204" pitchFamily="34" charset="0"/>
                          <a:ea typeface="Open Sans" panose="020B0606030504020204" pitchFamily="34" charset="0"/>
                          <a:cs typeface="Open Sans" panose="020B0606030504020204" pitchFamily="34" charset="0"/>
                        </a:rPr>
                        <a:t>Each column increases by ten more as you go down each time; each row increases by one more as you move right each time.</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pic>
        <p:nvPicPr>
          <p:cNvPr id="9" name="Picture 8">
            <a:extLst>
              <a:ext uri="{FF2B5EF4-FFF2-40B4-BE49-F238E27FC236}">
                <a16:creationId xmlns:a16="http://schemas.microsoft.com/office/drawing/2014/main" id="{55F7A17F-481D-4D08-8D49-C60C8E70FEAC}"/>
              </a:ext>
            </a:extLst>
          </p:cNvPr>
          <p:cNvPicPr>
            <a:picLocks noChangeAspect="1"/>
          </p:cNvPicPr>
          <p:nvPr/>
        </p:nvPicPr>
        <p:blipFill>
          <a:blip r:embed="rId3"/>
          <a:stretch>
            <a:fillRect/>
          </a:stretch>
        </p:blipFill>
        <p:spPr>
          <a:xfrm>
            <a:off x="767065" y="2313548"/>
            <a:ext cx="7780187" cy="2543342"/>
          </a:xfrm>
          <a:prstGeom prst="rect">
            <a:avLst/>
          </a:prstGeom>
        </p:spPr>
      </p:pic>
      <p:sp>
        <p:nvSpPr>
          <p:cNvPr id="15" name="TextBox 14">
            <a:extLst>
              <a:ext uri="{FF2B5EF4-FFF2-40B4-BE49-F238E27FC236}">
                <a16:creationId xmlns:a16="http://schemas.microsoft.com/office/drawing/2014/main" id="{2462AA9B-9C55-4C8A-9BB8-2A65C9EFFE08}"/>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4"/>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6" name="Rectangle 15">
            <a:extLst>
              <a:ext uri="{FF2B5EF4-FFF2-40B4-BE49-F238E27FC236}">
                <a16:creationId xmlns:a16="http://schemas.microsoft.com/office/drawing/2014/main" id="{E203C908-9130-4CB3-834E-D4E383A100E1}"/>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7" name="TextBox 16">
            <a:extLst>
              <a:ext uri="{FF2B5EF4-FFF2-40B4-BE49-F238E27FC236}">
                <a16:creationId xmlns:a16="http://schemas.microsoft.com/office/drawing/2014/main" id="{4F950D88-7B75-48DC-AF97-2C7E6938BB63}"/>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8" name="Picture 17">
            <a:extLst>
              <a:ext uri="{FF2B5EF4-FFF2-40B4-BE49-F238E27FC236}">
                <a16:creationId xmlns:a16="http://schemas.microsoft.com/office/drawing/2014/main" id="{C109E5DC-8E10-4C6C-9017-CF85A3719649}"/>
              </a:ext>
            </a:extLst>
          </p:cNvPr>
          <p:cNvPicPr>
            <a:picLocks noChangeAspect="1"/>
          </p:cNvPicPr>
          <p:nvPr/>
        </p:nvPicPr>
        <p:blipFill>
          <a:blip r:embed="rId5"/>
          <a:stretch>
            <a:fillRect/>
          </a:stretch>
        </p:blipFill>
        <p:spPr>
          <a:xfrm>
            <a:off x="0" y="-2339"/>
            <a:ext cx="1146147" cy="371888"/>
          </a:xfrm>
          <a:prstGeom prst="rect">
            <a:avLst/>
          </a:prstGeom>
        </p:spPr>
      </p:pic>
      <p:sp>
        <p:nvSpPr>
          <p:cNvPr id="19" name="Date Placeholder 1">
            <a:extLst>
              <a:ext uri="{FF2B5EF4-FFF2-40B4-BE49-F238E27FC236}">
                <a16:creationId xmlns:a16="http://schemas.microsoft.com/office/drawing/2014/main" id="{9B41BE4F-E6EC-4A97-97C7-DC7930371B71}"/>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9961551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1032044609"/>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19C48FEF-C364-4B8B-ADEE-C9A99E6B40D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830DEA7C-80D7-437C-AACC-3E118052CAF4}"/>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3C70F743-9D30-4B01-968A-68F72611332A}"/>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93791664-075B-4754-A6A8-BC31279C0572}"/>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CBDE93B9-8345-43D9-9AD4-077C35D19EFC}"/>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id="{7F6AB541-5464-483A-BD3A-21770901BF14}"/>
              </a:ext>
            </a:extLst>
          </p:cNvPr>
          <p:cNvPicPr>
            <a:picLocks noChangeAspect="1"/>
          </p:cNvPicPr>
          <p:nvPr/>
        </p:nvPicPr>
        <p:blipFill>
          <a:blip r:embed="rId5"/>
          <a:stretch>
            <a:fillRect/>
          </a:stretch>
        </p:blipFill>
        <p:spPr>
          <a:xfrm>
            <a:off x="1226908" y="2453169"/>
            <a:ext cx="7174142" cy="1437793"/>
          </a:xfrm>
          <a:prstGeom prst="rect">
            <a:avLst/>
          </a:prstGeom>
        </p:spPr>
      </p:pic>
    </p:spTree>
    <p:extLst>
      <p:ext uri="{BB962C8B-B14F-4D97-AF65-F5344CB8AC3E}">
        <p14:creationId xmlns:p14="http://schemas.microsoft.com/office/powerpoint/2010/main" val="33632117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3826231606"/>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AF494AE7-A5E3-4462-89F1-163C3D504297}"/>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D1EE4F62-323B-4946-90FD-07AC95EEF52D}"/>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2EDD116B-2A83-479B-B7BD-A56689C16A04}"/>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52CD421E-E5E1-4FEE-9975-52021A462E2B}"/>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F6A06A82-283A-43FA-9E32-A245F3332D8F}"/>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AC689D12-30B7-4FA1-B307-6BC897C53B6E}"/>
              </a:ext>
            </a:extLst>
          </p:cNvPr>
          <p:cNvPicPr>
            <a:picLocks noChangeAspect="1"/>
          </p:cNvPicPr>
          <p:nvPr/>
        </p:nvPicPr>
        <p:blipFill>
          <a:blip r:embed="rId5"/>
          <a:stretch>
            <a:fillRect/>
          </a:stretch>
        </p:blipFill>
        <p:spPr>
          <a:xfrm>
            <a:off x="1141562" y="2545256"/>
            <a:ext cx="7269013" cy="1196545"/>
          </a:xfrm>
          <a:prstGeom prst="rect">
            <a:avLst/>
          </a:prstGeom>
        </p:spPr>
      </p:pic>
    </p:spTree>
    <p:extLst>
      <p:ext uri="{BB962C8B-B14F-4D97-AF65-F5344CB8AC3E}">
        <p14:creationId xmlns:p14="http://schemas.microsoft.com/office/powerpoint/2010/main" val="143436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3302496576"/>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a:t>
                      </a:r>
                      <a:r>
                        <a:rPr lang="en-GB" sz="1600" b="0" i="0" u="none" strike="noStrike" baseline="0"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7D5D2D03-2EE9-416A-836F-831E62AF8266}"/>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785FAA9E-FC7E-44E4-AF84-C3C5BF7C3139}"/>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04CC9BF0-72DB-4073-915C-B2ACD30FD744}"/>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915CDABB-BD89-43D2-92E6-156875B48A46}"/>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2774D047-2312-40D1-A27D-7CF8A3C9BD0A}"/>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id="{6D75BFD8-810A-42F1-B490-2A70F03E4ACF}"/>
              </a:ext>
            </a:extLst>
          </p:cNvPr>
          <p:cNvPicPr>
            <a:picLocks noChangeAspect="1"/>
          </p:cNvPicPr>
          <p:nvPr/>
        </p:nvPicPr>
        <p:blipFill>
          <a:blip r:embed="rId5"/>
          <a:stretch>
            <a:fillRect/>
          </a:stretch>
        </p:blipFill>
        <p:spPr>
          <a:xfrm>
            <a:off x="716987" y="2630466"/>
            <a:ext cx="7688826" cy="1141434"/>
          </a:xfrm>
          <a:prstGeom prst="rect">
            <a:avLst/>
          </a:prstGeom>
        </p:spPr>
      </p:pic>
    </p:spTree>
    <p:extLst>
      <p:ext uri="{BB962C8B-B14F-4D97-AF65-F5344CB8AC3E}">
        <p14:creationId xmlns:p14="http://schemas.microsoft.com/office/powerpoint/2010/main" val="752258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1548474515"/>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634D5777-BEA1-4919-BFBA-5870E82953F6}"/>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3E0E526B-37FE-4304-B901-396ECBE480D3}"/>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71988219-B59C-4B57-8949-CE9EB0008D10}"/>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02592CA1-564A-4A96-9289-EE4839277E4B}"/>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CC5CDB65-F26A-47B3-9117-7AAF1A8DF0A0}"/>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647F697E-FB3F-4E66-A7A7-199CE93A32BF}"/>
              </a:ext>
            </a:extLst>
          </p:cNvPr>
          <p:cNvPicPr>
            <a:picLocks noChangeAspect="1"/>
          </p:cNvPicPr>
          <p:nvPr/>
        </p:nvPicPr>
        <p:blipFill>
          <a:blip r:embed="rId5"/>
          <a:stretch>
            <a:fillRect/>
          </a:stretch>
        </p:blipFill>
        <p:spPr>
          <a:xfrm>
            <a:off x="583597" y="2542783"/>
            <a:ext cx="7826978" cy="1352811"/>
          </a:xfrm>
          <a:prstGeom prst="rect">
            <a:avLst/>
          </a:prstGeom>
        </p:spPr>
      </p:pic>
    </p:spTree>
    <p:extLst>
      <p:ext uri="{BB962C8B-B14F-4D97-AF65-F5344CB8AC3E}">
        <p14:creationId xmlns:p14="http://schemas.microsoft.com/office/powerpoint/2010/main" val="74010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575819928"/>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a:t>
                      </a:r>
                      <a:r>
                        <a:rPr lang="en-GB" sz="1600" b="0" i="0" u="none" strike="noStrike" baseline="0"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9E54F963-AC44-46FE-9DE9-C5E3CD85CF9D}"/>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A70B4C33-1E40-4077-9441-567C613F90B4}"/>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8E87AD81-6C12-4D3A-8403-A0E7F2786998}"/>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45C3ABCE-41FD-4B81-8C2C-F42DC9ED4495}"/>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BB33BC34-21A0-4D86-B668-7DF5316EACB6}"/>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id="{0F2C8662-134B-421C-BBDB-B7A34A29702B}"/>
              </a:ext>
            </a:extLst>
          </p:cNvPr>
          <p:cNvPicPr>
            <a:picLocks noChangeAspect="1"/>
          </p:cNvPicPr>
          <p:nvPr/>
        </p:nvPicPr>
        <p:blipFill>
          <a:blip r:embed="rId5"/>
          <a:stretch>
            <a:fillRect/>
          </a:stretch>
        </p:blipFill>
        <p:spPr>
          <a:xfrm>
            <a:off x="376324" y="2531467"/>
            <a:ext cx="8081359" cy="1502732"/>
          </a:xfrm>
          <a:prstGeom prst="rect">
            <a:avLst/>
          </a:prstGeom>
        </p:spPr>
      </p:pic>
    </p:spTree>
    <p:extLst>
      <p:ext uri="{BB962C8B-B14F-4D97-AF65-F5344CB8AC3E}">
        <p14:creationId xmlns:p14="http://schemas.microsoft.com/office/powerpoint/2010/main" val="222589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1280866466"/>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B8808176-8BA6-46DC-9113-5DBD459B6970}"/>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1F32BB0C-81BD-4C1E-842D-45E58548E527}"/>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8F0614CC-049A-4354-862A-3056C04D0045}"/>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31E51576-51B6-407D-8525-3A71080C8624}"/>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8A5690F2-9B8C-478C-AFAA-7272CDA4C3F5}"/>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49B652B6-0396-4388-A43D-9AF6017C83F8}"/>
              </a:ext>
            </a:extLst>
          </p:cNvPr>
          <p:cNvPicPr>
            <a:picLocks noChangeAspect="1"/>
          </p:cNvPicPr>
          <p:nvPr/>
        </p:nvPicPr>
        <p:blipFill>
          <a:blip r:embed="rId5"/>
          <a:stretch>
            <a:fillRect/>
          </a:stretch>
        </p:blipFill>
        <p:spPr>
          <a:xfrm>
            <a:off x="376325" y="2497342"/>
            <a:ext cx="8029488" cy="1307896"/>
          </a:xfrm>
          <a:prstGeom prst="rect">
            <a:avLst/>
          </a:prstGeom>
        </p:spPr>
      </p:pic>
    </p:spTree>
    <p:extLst>
      <p:ext uri="{BB962C8B-B14F-4D97-AF65-F5344CB8AC3E}">
        <p14:creationId xmlns:p14="http://schemas.microsoft.com/office/powerpoint/2010/main" val="4468993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3731917948"/>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A7B9947D-FC01-471D-B007-3AD12B2217A1}"/>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87FD121E-BBE3-4F91-8C48-51AB2387DBCB}"/>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29A31E1B-84FF-4609-85A3-D9379407F0DA}"/>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F3B80FCB-60D5-4A0B-9DB9-D40FC1417E35}"/>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D18AE579-252B-44A5-B1C5-F80B5700F373}"/>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9" name="Picture 18">
            <a:extLst>
              <a:ext uri="{FF2B5EF4-FFF2-40B4-BE49-F238E27FC236}">
                <a16:creationId xmlns:a16="http://schemas.microsoft.com/office/drawing/2014/main" id="{BA0044B6-BED2-483C-A6B4-D9F0D6C5E955}"/>
              </a:ext>
            </a:extLst>
          </p:cNvPr>
          <p:cNvPicPr>
            <a:picLocks noChangeAspect="1"/>
          </p:cNvPicPr>
          <p:nvPr/>
        </p:nvPicPr>
        <p:blipFill>
          <a:blip r:embed="rId5"/>
          <a:stretch>
            <a:fillRect/>
          </a:stretch>
        </p:blipFill>
        <p:spPr>
          <a:xfrm>
            <a:off x="405615" y="2453170"/>
            <a:ext cx="7995435" cy="1371118"/>
          </a:xfrm>
          <a:prstGeom prst="rect">
            <a:avLst/>
          </a:prstGeom>
        </p:spPr>
      </p:pic>
    </p:spTree>
    <p:extLst>
      <p:ext uri="{BB962C8B-B14F-4D97-AF65-F5344CB8AC3E}">
        <p14:creationId xmlns:p14="http://schemas.microsoft.com/office/powerpoint/2010/main" val="1665436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2296054925"/>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30F6B273-F1D3-469F-916E-674702D0CD2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F69C20AD-6AF5-487B-8650-79352935DF5F}"/>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2C52E173-ADCC-4708-A626-20BBAB774293}"/>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86D7CE66-491D-47DB-BA7F-009C4F7999CC}"/>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1BEFBE68-7D0B-48D2-A23A-F2C49CBD4ED3}"/>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2" name="Picture 11">
            <a:extLst>
              <a:ext uri="{FF2B5EF4-FFF2-40B4-BE49-F238E27FC236}">
                <a16:creationId xmlns:a16="http://schemas.microsoft.com/office/drawing/2014/main" id="{1F49C15A-FDF0-4295-B508-DD8552F3756B}"/>
              </a:ext>
            </a:extLst>
          </p:cNvPr>
          <p:cNvPicPr>
            <a:picLocks noChangeAspect="1"/>
          </p:cNvPicPr>
          <p:nvPr/>
        </p:nvPicPr>
        <p:blipFill>
          <a:blip r:embed="rId5"/>
          <a:stretch>
            <a:fillRect/>
          </a:stretch>
        </p:blipFill>
        <p:spPr>
          <a:xfrm>
            <a:off x="562467" y="2453169"/>
            <a:ext cx="7829058" cy="1380643"/>
          </a:xfrm>
          <a:prstGeom prst="rect">
            <a:avLst/>
          </a:prstGeom>
        </p:spPr>
      </p:pic>
    </p:spTree>
    <p:extLst>
      <p:ext uri="{BB962C8B-B14F-4D97-AF65-F5344CB8AC3E}">
        <p14:creationId xmlns:p14="http://schemas.microsoft.com/office/powerpoint/2010/main" val="28610708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4057255812"/>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891134AB-5DBD-4F68-962B-DC5E46671D4C}"/>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811C6F77-70AF-4441-83C6-DAAE5AF155D0}"/>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4C7178A1-003E-4273-9A75-5FFF5CCD0DAB}"/>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AEE7CA79-D586-45F5-B410-CE00BCA827E1}"/>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D2461690-8CD5-4D2B-AC18-FA5C9C183B86}"/>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id="{5F019D5B-DDAF-4E5C-B238-EC40BF92B999}"/>
              </a:ext>
            </a:extLst>
          </p:cNvPr>
          <p:cNvPicPr>
            <a:picLocks noChangeAspect="1"/>
          </p:cNvPicPr>
          <p:nvPr/>
        </p:nvPicPr>
        <p:blipFill>
          <a:blip r:embed="rId5"/>
          <a:stretch>
            <a:fillRect/>
          </a:stretch>
        </p:blipFill>
        <p:spPr>
          <a:xfrm>
            <a:off x="655309" y="2542784"/>
            <a:ext cx="7750503" cy="1262453"/>
          </a:xfrm>
          <a:prstGeom prst="rect">
            <a:avLst/>
          </a:prstGeom>
        </p:spPr>
      </p:pic>
    </p:spTree>
    <p:extLst>
      <p:ext uri="{BB962C8B-B14F-4D97-AF65-F5344CB8AC3E}">
        <p14:creationId xmlns:p14="http://schemas.microsoft.com/office/powerpoint/2010/main" val="35175092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4282099600"/>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5EDA1437-4340-4F34-93CE-CAF10D78880A}"/>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39BBE112-B105-4DAA-A707-34F4C2F35B86}"/>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DF1AD3CB-F372-4CCA-A3C4-A1C99B035E4A}"/>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E4738E68-C3E7-4212-924B-7681445F1624}"/>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FE53483B-587A-4888-B7DD-A7994647F7C3}"/>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C9B74700-384F-4A7B-815C-5C62529FE1D1}"/>
              </a:ext>
            </a:extLst>
          </p:cNvPr>
          <p:cNvPicPr>
            <a:picLocks noChangeAspect="1"/>
          </p:cNvPicPr>
          <p:nvPr/>
        </p:nvPicPr>
        <p:blipFill>
          <a:blip r:embed="rId5"/>
          <a:stretch>
            <a:fillRect/>
          </a:stretch>
        </p:blipFill>
        <p:spPr>
          <a:xfrm>
            <a:off x="538619" y="2472024"/>
            <a:ext cx="7852906" cy="1352264"/>
          </a:xfrm>
          <a:prstGeom prst="rect">
            <a:avLst/>
          </a:prstGeom>
        </p:spPr>
      </p:pic>
    </p:spTree>
    <p:extLst>
      <p:ext uri="{BB962C8B-B14F-4D97-AF65-F5344CB8AC3E}">
        <p14:creationId xmlns:p14="http://schemas.microsoft.com/office/powerpoint/2010/main" val="1360595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3626309218"/>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ABF02F82-B35C-4BEE-96DB-774D04870A80}"/>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F64149AA-E116-42C6-A4B0-651FA2362A5A}"/>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FA73A6E1-91FF-4006-A71E-07598C746039}"/>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4F06F2B4-C796-4F76-B17F-BF5E370E735E}"/>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862830A7-9588-45B6-80F4-8716921389A5}"/>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id="{CBE50F1B-C651-466B-9DDA-807B5CC77B00}"/>
              </a:ext>
            </a:extLst>
          </p:cNvPr>
          <p:cNvPicPr>
            <a:picLocks noChangeAspect="1"/>
          </p:cNvPicPr>
          <p:nvPr/>
        </p:nvPicPr>
        <p:blipFill>
          <a:blip r:embed="rId5"/>
          <a:stretch>
            <a:fillRect/>
          </a:stretch>
        </p:blipFill>
        <p:spPr>
          <a:xfrm>
            <a:off x="376325" y="2504962"/>
            <a:ext cx="8048538" cy="1300275"/>
          </a:xfrm>
          <a:prstGeom prst="rect">
            <a:avLst/>
          </a:prstGeom>
        </p:spPr>
      </p:pic>
    </p:spTree>
    <p:extLst>
      <p:ext uri="{BB962C8B-B14F-4D97-AF65-F5344CB8AC3E}">
        <p14:creationId xmlns:p14="http://schemas.microsoft.com/office/powerpoint/2010/main" val="14497573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3107809781"/>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65D99BA5-0485-4433-96E2-CE94D70AD306}"/>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9C8E860F-D49E-4B14-8040-2137A53E70C6}"/>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6355A864-3024-4FAC-9226-B444DF05B0E0}"/>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7DD36725-0AD9-4B7B-80E1-4E4B4433807A}"/>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B4BE523F-EBE3-4FB9-A426-73C9E942B5AB}"/>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CDBA9731-A0B9-40B8-98D1-717542AA26FB}"/>
              </a:ext>
            </a:extLst>
          </p:cNvPr>
          <p:cNvPicPr>
            <a:picLocks noChangeAspect="1"/>
          </p:cNvPicPr>
          <p:nvPr/>
        </p:nvPicPr>
        <p:blipFill>
          <a:blip r:embed="rId5"/>
          <a:stretch>
            <a:fillRect/>
          </a:stretch>
        </p:blipFill>
        <p:spPr>
          <a:xfrm>
            <a:off x="376324" y="2567836"/>
            <a:ext cx="8034251" cy="1305979"/>
          </a:xfrm>
          <a:prstGeom prst="rect">
            <a:avLst/>
          </a:prstGeom>
        </p:spPr>
      </p:pic>
    </p:spTree>
    <p:extLst>
      <p:ext uri="{BB962C8B-B14F-4D97-AF65-F5344CB8AC3E}">
        <p14:creationId xmlns:p14="http://schemas.microsoft.com/office/powerpoint/2010/main" val="16022733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2137610748"/>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AA2DCEE9-C258-43AC-A58A-E0B171C5DA7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A1154350-873A-4FC4-A106-622B469B36E1}"/>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DAF24C87-E559-413F-B045-EFD85E806D16}"/>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F03A2769-EDD1-4E1A-822E-3BB5F2D87B30}"/>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356B02EA-078B-42A0-8319-E82E84BA55F4}"/>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9" name="Picture 18">
            <a:extLst>
              <a:ext uri="{FF2B5EF4-FFF2-40B4-BE49-F238E27FC236}">
                <a16:creationId xmlns:a16="http://schemas.microsoft.com/office/drawing/2014/main" id="{BB79EE53-9233-4715-8E8D-AB91D6ADC61F}"/>
              </a:ext>
            </a:extLst>
          </p:cNvPr>
          <p:cNvPicPr>
            <a:picLocks noChangeAspect="1"/>
          </p:cNvPicPr>
          <p:nvPr/>
        </p:nvPicPr>
        <p:blipFill>
          <a:blip r:embed="rId5"/>
          <a:stretch>
            <a:fillRect/>
          </a:stretch>
        </p:blipFill>
        <p:spPr>
          <a:xfrm>
            <a:off x="376324" y="2278018"/>
            <a:ext cx="8039013" cy="1617707"/>
          </a:xfrm>
          <a:prstGeom prst="rect">
            <a:avLst/>
          </a:prstGeom>
        </p:spPr>
      </p:pic>
    </p:spTree>
    <p:extLst>
      <p:ext uri="{BB962C8B-B14F-4D97-AF65-F5344CB8AC3E}">
        <p14:creationId xmlns:p14="http://schemas.microsoft.com/office/powerpoint/2010/main" val="25296971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1466383416"/>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9324B2A3-C2AA-4EC4-8F84-DFA1397528F3}"/>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35B7CB19-B4B7-4B7A-A7F2-BA43DEA078BE}"/>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28BE0F9A-ACCE-46F0-BC07-6E3CBF83DF34}"/>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08AB68CF-9232-4306-B2E4-3D4FA3884271}"/>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8038A25F-8BA0-42E4-9E19-076944675ABB}"/>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2" name="Picture 11">
            <a:extLst>
              <a:ext uri="{FF2B5EF4-FFF2-40B4-BE49-F238E27FC236}">
                <a16:creationId xmlns:a16="http://schemas.microsoft.com/office/drawing/2014/main" id="{7F5BDE36-5D1D-409A-9E97-4975A543753B}"/>
              </a:ext>
            </a:extLst>
          </p:cNvPr>
          <p:cNvPicPr>
            <a:picLocks noChangeAspect="1"/>
          </p:cNvPicPr>
          <p:nvPr/>
        </p:nvPicPr>
        <p:blipFill>
          <a:blip r:embed="rId5"/>
          <a:stretch>
            <a:fillRect/>
          </a:stretch>
        </p:blipFill>
        <p:spPr>
          <a:xfrm>
            <a:off x="376324" y="2315854"/>
            <a:ext cx="8019963" cy="1560821"/>
          </a:xfrm>
          <a:prstGeom prst="rect">
            <a:avLst/>
          </a:prstGeom>
        </p:spPr>
      </p:pic>
    </p:spTree>
    <p:extLst>
      <p:ext uri="{BB962C8B-B14F-4D97-AF65-F5344CB8AC3E}">
        <p14:creationId xmlns:p14="http://schemas.microsoft.com/office/powerpoint/2010/main" val="11558926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1409343025"/>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1000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418A477D-E4A1-40CC-98FD-2B7F9FFDA6F2}"/>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B03F0D33-A500-4D8A-B526-29FD9B5A5346}"/>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8A2313E0-9429-49BF-96A6-DC2B5CBD4483}"/>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2E2474D5-B5E4-4E69-9FE7-6EDC6212EBB4}"/>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AE34E927-39E7-4080-9909-59612D65A3EF}"/>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id="{C49DE0C9-236D-41A2-AAA7-F07F09507163}"/>
              </a:ext>
            </a:extLst>
          </p:cNvPr>
          <p:cNvPicPr>
            <a:picLocks noChangeAspect="1"/>
          </p:cNvPicPr>
          <p:nvPr/>
        </p:nvPicPr>
        <p:blipFill>
          <a:blip r:embed="rId5"/>
          <a:stretch>
            <a:fillRect/>
          </a:stretch>
        </p:blipFill>
        <p:spPr>
          <a:xfrm>
            <a:off x="450121" y="2453169"/>
            <a:ext cx="7960454" cy="1375881"/>
          </a:xfrm>
          <a:prstGeom prst="rect">
            <a:avLst/>
          </a:prstGeom>
        </p:spPr>
      </p:pic>
    </p:spTree>
    <p:extLst>
      <p:ext uri="{BB962C8B-B14F-4D97-AF65-F5344CB8AC3E}">
        <p14:creationId xmlns:p14="http://schemas.microsoft.com/office/powerpoint/2010/main" val="22720379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1038370123"/>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1000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816BEC8A-291B-4B1F-BE21-CB91EC20BE9F}"/>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C6F2EC9F-2A4D-4B81-ACF2-5BC5F5EBFF87}"/>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4E31976F-6EB6-4F4A-90D9-3024014B3719}"/>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A1523CE9-CA04-4698-89E2-82945C87D2F3}"/>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E1F91339-7767-4F1B-AA06-8C213B417DB0}"/>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B4AF86BA-CEE2-4326-B4D7-37EE9214E584}"/>
              </a:ext>
            </a:extLst>
          </p:cNvPr>
          <p:cNvPicPr>
            <a:picLocks noChangeAspect="1"/>
          </p:cNvPicPr>
          <p:nvPr/>
        </p:nvPicPr>
        <p:blipFill>
          <a:blip r:embed="rId5"/>
          <a:stretch>
            <a:fillRect/>
          </a:stretch>
        </p:blipFill>
        <p:spPr>
          <a:xfrm>
            <a:off x="376324" y="2469799"/>
            <a:ext cx="8019963" cy="1344963"/>
          </a:xfrm>
          <a:prstGeom prst="rect">
            <a:avLst/>
          </a:prstGeom>
        </p:spPr>
      </p:pic>
    </p:spTree>
    <p:extLst>
      <p:ext uri="{BB962C8B-B14F-4D97-AF65-F5344CB8AC3E}">
        <p14:creationId xmlns:p14="http://schemas.microsoft.com/office/powerpoint/2010/main" val="28113062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1813486988"/>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1000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C57CC78B-2F93-49CB-9132-044BFCDCF69D}"/>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E7DAF09B-0C37-4EC9-B457-3F5D4ACD7AAF}"/>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629F0C63-B576-4482-9045-0C92E342A626}"/>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7FCF06DB-AADC-43BE-B726-E495CE7D2C7B}"/>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89D0D6E9-96EF-4549-8BA1-01B93BFF64F7}"/>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id="{6BB47CC5-F071-49F4-A302-D5CD94B77E6E}"/>
              </a:ext>
            </a:extLst>
          </p:cNvPr>
          <p:cNvPicPr>
            <a:picLocks noChangeAspect="1"/>
          </p:cNvPicPr>
          <p:nvPr/>
        </p:nvPicPr>
        <p:blipFill>
          <a:blip r:embed="rId5"/>
          <a:stretch>
            <a:fillRect/>
          </a:stretch>
        </p:blipFill>
        <p:spPr>
          <a:xfrm>
            <a:off x="376325" y="2355824"/>
            <a:ext cx="8029488" cy="1506564"/>
          </a:xfrm>
          <a:prstGeom prst="rect">
            <a:avLst/>
          </a:prstGeom>
        </p:spPr>
      </p:pic>
    </p:spTree>
    <p:extLst>
      <p:ext uri="{BB962C8B-B14F-4D97-AF65-F5344CB8AC3E}">
        <p14:creationId xmlns:p14="http://schemas.microsoft.com/office/powerpoint/2010/main" val="825648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1793207479"/>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1000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31CE9E1B-D04D-4125-A65D-20A6550B2770}"/>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F2FC80B1-26BA-436D-B925-AF876DF99728}"/>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ED2E75EB-9122-41B9-82CF-B77E0D91B71D}"/>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FF0D788F-83D7-4542-A496-BD8B9A7BF9B0}"/>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4805028C-D3D7-4766-BED5-EBB9B9E2D5B8}"/>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48725789-CF1A-40F4-811B-895EE17250D6}"/>
              </a:ext>
            </a:extLst>
          </p:cNvPr>
          <p:cNvPicPr>
            <a:picLocks noChangeAspect="1"/>
          </p:cNvPicPr>
          <p:nvPr/>
        </p:nvPicPr>
        <p:blipFill>
          <a:blip r:embed="rId5"/>
          <a:stretch>
            <a:fillRect/>
          </a:stretch>
        </p:blipFill>
        <p:spPr>
          <a:xfrm>
            <a:off x="376324" y="2103244"/>
            <a:ext cx="8005676" cy="1434350"/>
          </a:xfrm>
          <a:prstGeom prst="rect">
            <a:avLst/>
          </a:prstGeom>
        </p:spPr>
      </p:pic>
    </p:spTree>
    <p:extLst>
      <p:ext uri="{BB962C8B-B14F-4D97-AF65-F5344CB8AC3E}">
        <p14:creationId xmlns:p14="http://schemas.microsoft.com/office/powerpoint/2010/main" val="39423808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4031074189"/>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1000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D091DFC1-6FA7-4D0C-8D16-F6D126BE267B}"/>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2A8D671C-E6D9-44E4-8AF7-D58493485719}"/>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516F5B1C-4FE6-4A53-95BC-FA0FC2DF4DF0}"/>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CD157829-FAFC-4100-97F3-F0C93E374E96}"/>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18F43F43-1880-4CD3-A7DF-5F3BC19D534D}"/>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id="{CE934601-4B0F-4AF9-B656-3CF031C1B42A}"/>
              </a:ext>
            </a:extLst>
          </p:cNvPr>
          <p:cNvPicPr>
            <a:picLocks noChangeAspect="1"/>
          </p:cNvPicPr>
          <p:nvPr/>
        </p:nvPicPr>
        <p:blipFill>
          <a:blip r:embed="rId5"/>
          <a:stretch>
            <a:fillRect/>
          </a:stretch>
        </p:blipFill>
        <p:spPr>
          <a:xfrm>
            <a:off x="473518" y="2567836"/>
            <a:ext cx="7937057" cy="1290180"/>
          </a:xfrm>
          <a:prstGeom prst="rect">
            <a:avLst/>
          </a:prstGeom>
        </p:spPr>
      </p:pic>
    </p:spTree>
    <p:extLst>
      <p:ext uri="{BB962C8B-B14F-4D97-AF65-F5344CB8AC3E}">
        <p14:creationId xmlns:p14="http://schemas.microsoft.com/office/powerpoint/2010/main" val="36808242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4027112799"/>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Talking time:</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Which multiple of 1000 is the number closer to?</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D4E4EE72-429C-4989-893A-7D4C6C4CB44E}"/>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8ED0CA02-E44B-4832-83DF-DB59A4DA33ED}"/>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9FFC2BD1-9262-448F-90C4-0560FD71772F}"/>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A3E03D54-AA28-4A7F-941D-CA963188EE4A}"/>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D689834C-E621-4BD8-8FA7-27E49146E96E}"/>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6072B31F-ADBB-4621-A347-1F76B1EC1D08}"/>
              </a:ext>
            </a:extLst>
          </p:cNvPr>
          <p:cNvPicPr>
            <a:picLocks noChangeAspect="1"/>
          </p:cNvPicPr>
          <p:nvPr/>
        </p:nvPicPr>
        <p:blipFill>
          <a:blip r:embed="rId5"/>
          <a:stretch>
            <a:fillRect/>
          </a:stretch>
        </p:blipFill>
        <p:spPr>
          <a:xfrm>
            <a:off x="376324" y="2499258"/>
            <a:ext cx="8034251" cy="1305979"/>
          </a:xfrm>
          <a:prstGeom prst="rect">
            <a:avLst/>
          </a:prstGeom>
        </p:spPr>
      </p:pic>
    </p:spTree>
    <p:extLst>
      <p:ext uri="{BB962C8B-B14F-4D97-AF65-F5344CB8AC3E}">
        <p14:creationId xmlns:p14="http://schemas.microsoft.com/office/powerpoint/2010/main" val="30343392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2419118662"/>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1:</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Complete the table:</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C207BBEF-3AC9-4F76-8DED-7E957F3A2D01}"/>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42A4BBE6-05DA-417E-BC65-D1827E9598CA}"/>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E14AAE6D-D985-4145-98C2-E05199D2182F}"/>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4F5DDDA1-41CA-4641-9F3F-7CB23019C88C}"/>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DD053646-CBE1-4C1B-87C5-B545C31E4DC8}"/>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8">
            <a:extLst>
              <a:ext uri="{FF2B5EF4-FFF2-40B4-BE49-F238E27FC236}">
                <a16:creationId xmlns:a16="http://schemas.microsoft.com/office/drawing/2014/main" id="{496D5B98-D222-4DDC-8CB8-8F3B22828D65}"/>
              </a:ext>
            </a:extLst>
          </p:cNvPr>
          <p:cNvPicPr>
            <a:picLocks noChangeAspect="1"/>
          </p:cNvPicPr>
          <p:nvPr/>
        </p:nvPicPr>
        <p:blipFill>
          <a:blip r:embed="rId5"/>
          <a:stretch>
            <a:fillRect/>
          </a:stretch>
        </p:blipFill>
        <p:spPr>
          <a:xfrm>
            <a:off x="376322" y="1806631"/>
            <a:ext cx="7581900" cy="3771900"/>
          </a:xfrm>
          <a:prstGeom prst="rect">
            <a:avLst/>
          </a:prstGeom>
        </p:spPr>
      </p:pic>
    </p:spTree>
    <p:extLst>
      <p:ext uri="{BB962C8B-B14F-4D97-AF65-F5344CB8AC3E}">
        <p14:creationId xmlns:p14="http://schemas.microsoft.com/office/powerpoint/2010/main" val="30625654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654573839"/>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1:</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Complete the table:</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B305F788-9A03-4026-8059-4EF9E8925F55}"/>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1F62E374-795B-431C-8FE3-15D3AAA41C10}"/>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20C7AD5F-1CD4-45B1-9432-FD6775B1F007}"/>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93B2DE2B-0611-42A4-A12F-D5B5A9F78ABA}"/>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B50B7972-C00D-4315-A59F-1206D3F6420D}"/>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16C74EA5-9A37-4CF9-A5C0-544117765159}"/>
              </a:ext>
            </a:extLst>
          </p:cNvPr>
          <p:cNvPicPr>
            <a:picLocks noChangeAspect="1"/>
          </p:cNvPicPr>
          <p:nvPr/>
        </p:nvPicPr>
        <p:blipFill>
          <a:blip r:embed="rId5"/>
          <a:stretch>
            <a:fillRect/>
          </a:stretch>
        </p:blipFill>
        <p:spPr>
          <a:xfrm>
            <a:off x="376322" y="1806631"/>
            <a:ext cx="7581900" cy="3771900"/>
          </a:xfrm>
          <a:prstGeom prst="rect">
            <a:avLst/>
          </a:prstGeom>
        </p:spPr>
      </p:pic>
    </p:spTree>
    <p:extLst>
      <p:ext uri="{BB962C8B-B14F-4D97-AF65-F5344CB8AC3E}">
        <p14:creationId xmlns:p14="http://schemas.microsoft.com/office/powerpoint/2010/main" val="32895171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1292265952"/>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2:</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For each number, find five numbers that round to it ,to the nearest 100. </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87FFC834-7588-40A5-8E3A-9B9BABE039AD}"/>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5" name="Rectangle 14">
            <a:extLst>
              <a:ext uri="{FF2B5EF4-FFF2-40B4-BE49-F238E27FC236}">
                <a16:creationId xmlns:a16="http://schemas.microsoft.com/office/drawing/2014/main" id="{3CB3F4A2-4F74-4E07-A07F-600A70B456E7}"/>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6" name="TextBox 15">
            <a:extLst>
              <a:ext uri="{FF2B5EF4-FFF2-40B4-BE49-F238E27FC236}">
                <a16:creationId xmlns:a16="http://schemas.microsoft.com/office/drawing/2014/main" id="{2460C28A-38A1-4FDE-A04A-38824414767E}"/>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7" name="Picture 16">
            <a:extLst>
              <a:ext uri="{FF2B5EF4-FFF2-40B4-BE49-F238E27FC236}">
                <a16:creationId xmlns:a16="http://schemas.microsoft.com/office/drawing/2014/main" id="{3BD836CF-1D5A-47B6-AD4D-FCAB7D9A10B4}"/>
              </a:ext>
            </a:extLst>
          </p:cNvPr>
          <p:cNvPicPr>
            <a:picLocks noChangeAspect="1"/>
          </p:cNvPicPr>
          <p:nvPr/>
        </p:nvPicPr>
        <p:blipFill>
          <a:blip r:embed="rId4"/>
          <a:stretch>
            <a:fillRect/>
          </a:stretch>
        </p:blipFill>
        <p:spPr>
          <a:xfrm>
            <a:off x="0" y="-2339"/>
            <a:ext cx="1146147" cy="371888"/>
          </a:xfrm>
          <a:prstGeom prst="rect">
            <a:avLst/>
          </a:prstGeom>
        </p:spPr>
      </p:pic>
      <p:sp>
        <p:nvSpPr>
          <p:cNvPr id="18" name="Date Placeholder 1">
            <a:extLst>
              <a:ext uri="{FF2B5EF4-FFF2-40B4-BE49-F238E27FC236}">
                <a16:creationId xmlns:a16="http://schemas.microsoft.com/office/drawing/2014/main" id="{0DB14AC9-9FEC-4410-8D96-4A68AAEADC72}"/>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9" name="Rectangle: Rounded Corners 18">
            <a:extLst>
              <a:ext uri="{FF2B5EF4-FFF2-40B4-BE49-F238E27FC236}">
                <a16:creationId xmlns:a16="http://schemas.microsoft.com/office/drawing/2014/main" id="{A09AEA20-2978-4B50-ABD3-6D2F2A0F153B}"/>
              </a:ext>
            </a:extLst>
          </p:cNvPr>
          <p:cNvSpPr/>
          <p:nvPr/>
        </p:nvSpPr>
        <p:spPr>
          <a:xfrm>
            <a:off x="1720431" y="2603716"/>
            <a:ext cx="1474529" cy="562420"/>
          </a:xfrm>
          <a:prstGeom prst="roundRect">
            <a:avLst/>
          </a:prstGeom>
          <a:solidFill>
            <a:srgbClr val="388BDA"/>
          </a:solidFill>
          <a:ln w="25400">
            <a:solidFill>
              <a:srgbClr val="3A6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bg1"/>
                </a:solidFill>
                <a:latin typeface="Nunito" panose="00000500000000000000" pitchFamily="2" charset="0"/>
              </a:rPr>
              <a:t>400</a:t>
            </a:r>
            <a:endParaRPr lang="en-GB" sz="2600" dirty="0">
              <a:solidFill>
                <a:schemeClr val="bg1"/>
              </a:solidFill>
              <a:latin typeface="Nunito" panose="00000500000000000000" pitchFamily="2" charset="0"/>
            </a:endParaRPr>
          </a:p>
        </p:txBody>
      </p:sp>
      <p:sp>
        <p:nvSpPr>
          <p:cNvPr id="20" name="Rectangle: Rounded Corners 19">
            <a:extLst>
              <a:ext uri="{FF2B5EF4-FFF2-40B4-BE49-F238E27FC236}">
                <a16:creationId xmlns:a16="http://schemas.microsoft.com/office/drawing/2014/main" id="{0D13F55C-B88E-4B43-B50B-C44223C13833}"/>
              </a:ext>
            </a:extLst>
          </p:cNvPr>
          <p:cNvSpPr/>
          <p:nvPr/>
        </p:nvSpPr>
        <p:spPr>
          <a:xfrm>
            <a:off x="3434007" y="2603716"/>
            <a:ext cx="1474529" cy="562420"/>
          </a:xfrm>
          <a:prstGeom prst="roundRect">
            <a:avLst/>
          </a:prstGeom>
          <a:solidFill>
            <a:srgbClr val="388BDA"/>
          </a:solidFill>
          <a:ln w="25400">
            <a:solidFill>
              <a:srgbClr val="3A6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bg1"/>
                </a:solidFill>
                <a:latin typeface="Nunito" panose="00000500000000000000" pitchFamily="2" charset="0"/>
              </a:rPr>
              <a:t>9,000</a:t>
            </a:r>
            <a:endParaRPr lang="en-GB" sz="2600" dirty="0">
              <a:solidFill>
                <a:schemeClr val="bg1"/>
              </a:solidFill>
              <a:latin typeface="Nunito" panose="00000500000000000000" pitchFamily="2" charset="0"/>
            </a:endParaRPr>
          </a:p>
        </p:txBody>
      </p:sp>
      <p:sp>
        <p:nvSpPr>
          <p:cNvPr id="21" name="Rectangle: Rounded Corners 20">
            <a:extLst>
              <a:ext uri="{FF2B5EF4-FFF2-40B4-BE49-F238E27FC236}">
                <a16:creationId xmlns:a16="http://schemas.microsoft.com/office/drawing/2014/main" id="{FAA72BE2-D431-46EF-A3AB-6C3459509FCC}"/>
              </a:ext>
            </a:extLst>
          </p:cNvPr>
          <p:cNvSpPr/>
          <p:nvPr/>
        </p:nvSpPr>
        <p:spPr>
          <a:xfrm>
            <a:off x="5147583" y="2603716"/>
            <a:ext cx="1474529" cy="562420"/>
          </a:xfrm>
          <a:prstGeom prst="roundRect">
            <a:avLst/>
          </a:prstGeom>
          <a:solidFill>
            <a:srgbClr val="388BDA"/>
          </a:solidFill>
          <a:ln w="25400">
            <a:solidFill>
              <a:srgbClr val="3A6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bg1"/>
                </a:solidFill>
                <a:latin typeface="Nunito" panose="00000500000000000000" pitchFamily="2" charset="0"/>
              </a:rPr>
              <a:t>7,800</a:t>
            </a:r>
            <a:endParaRPr lang="en-GB" sz="2600" dirty="0">
              <a:solidFill>
                <a:schemeClr val="bg1"/>
              </a:solidFill>
              <a:latin typeface="Nunito" panose="00000500000000000000" pitchFamily="2" charset="0"/>
            </a:endParaRPr>
          </a:p>
        </p:txBody>
      </p:sp>
    </p:spTree>
    <p:extLst>
      <p:ext uri="{BB962C8B-B14F-4D97-AF65-F5344CB8AC3E}">
        <p14:creationId xmlns:p14="http://schemas.microsoft.com/office/powerpoint/2010/main" val="152954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3091337077"/>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3:</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Complete the table below:</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5" name="TextBox 14">
            <a:extLst>
              <a:ext uri="{FF2B5EF4-FFF2-40B4-BE49-F238E27FC236}">
                <a16:creationId xmlns:a16="http://schemas.microsoft.com/office/drawing/2014/main" id="{DF9C8744-DBAE-4D4C-863B-4F721382769F}"/>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6" name="Rectangle 15">
            <a:extLst>
              <a:ext uri="{FF2B5EF4-FFF2-40B4-BE49-F238E27FC236}">
                <a16:creationId xmlns:a16="http://schemas.microsoft.com/office/drawing/2014/main" id="{0FCAED96-F845-4BB4-B748-9F5F6015D3E5}"/>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7" name="TextBox 16">
            <a:extLst>
              <a:ext uri="{FF2B5EF4-FFF2-40B4-BE49-F238E27FC236}">
                <a16:creationId xmlns:a16="http://schemas.microsoft.com/office/drawing/2014/main" id="{B4ED8EFB-2A63-46CE-8437-2BFAEF9A668C}"/>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8" name="Picture 17">
            <a:extLst>
              <a:ext uri="{FF2B5EF4-FFF2-40B4-BE49-F238E27FC236}">
                <a16:creationId xmlns:a16="http://schemas.microsoft.com/office/drawing/2014/main" id="{0F696718-7C93-418E-B7BF-6962E81DE482}"/>
              </a:ext>
            </a:extLst>
          </p:cNvPr>
          <p:cNvPicPr>
            <a:picLocks noChangeAspect="1"/>
          </p:cNvPicPr>
          <p:nvPr/>
        </p:nvPicPr>
        <p:blipFill>
          <a:blip r:embed="rId4"/>
          <a:stretch>
            <a:fillRect/>
          </a:stretch>
        </p:blipFill>
        <p:spPr>
          <a:xfrm>
            <a:off x="0" y="-2339"/>
            <a:ext cx="1146147" cy="371888"/>
          </a:xfrm>
          <a:prstGeom prst="rect">
            <a:avLst/>
          </a:prstGeom>
        </p:spPr>
      </p:pic>
      <p:sp>
        <p:nvSpPr>
          <p:cNvPr id="19" name="Date Placeholder 1">
            <a:extLst>
              <a:ext uri="{FF2B5EF4-FFF2-40B4-BE49-F238E27FC236}">
                <a16:creationId xmlns:a16="http://schemas.microsoft.com/office/drawing/2014/main" id="{C4FD0C35-AA77-473C-90AB-E59D372BB57A}"/>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20" name="Table 19">
            <a:extLst>
              <a:ext uri="{FF2B5EF4-FFF2-40B4-BE49-F238E27FC236}">
                <a16:creationId xmlns:a16="http://schemas.microsoft.com/office/drawing/2014/main" id="{3F9A3AFC-FA12-4AE1-8032-E964E0658454}"/>
              </a:ext>
            </a:extLst>
          </p:cNvPr>
          <p:cNvGraphicFramePr>
            <a:graphicFrameLocks noGrp="1"/>
          </p:cNvGraphicFramePr>
          <p:nvPr>
            <p:extLst>
              <p:ext uri="{D42A27DB-BD31-4B8C-83A1-F6EECF244321}">
                <p14:modId xmlns:p14="http://schemas.microsoft.com/office/powerpoint/2010/main" val="2600947278"/>
              </p:ext>
            </p:extLst>
          </p:nvPr>
        </p:nvGraphicFramePr>
        <p:xfrm>
          <a:off x="376322" y="1936465"/>
          <a:ext cx="5027720" cy="1752600"/>
        </p:xfrm>
        <a:graphic>
          <a:graphicData uri="http://schemas.openxmlformats.org/drawingml/2006/table">
            <a:tbl>
              <a:tblPr firstRow="1" bandRow="1">
                <a:tableStyleId>{5C22544A-7EE6-4342-B048-85BDC9FD1C3A}</a:tableStyleId>
              </a:tblPr>
              <a:tblGrid>
                <a:gridCol w="1256930">
                  <a:extLst>
                    <a:ext uri="{9D8B030D-6E8A-4147-A177-3AD203B41FA5}">
                      <a16:colId xmlns:a16="http://schemas.microsoft.com/office/drawing/2014/main" val="267668953"/>
                    </a:ext>
                  </a:extLst>
                </a:gridCol>
                <a:gridCol w="1256930">
                  <a:extLst>
                    <a:ext uri="{9D8B030D-6E8A-4147-A177-3AD203B41FA5}">
                      <a16:colId xmlns:a16="http://schemas.microsoft.com/office/drawing/2014/main" val="1768301739"/>
                    </a:ext>
                  </a:extLst>
                </a:gridCol>
                <a:gridCol w="1256930">
                  <a:extLst>
                    <a:ext uri="{9D8B030D-6E8A-4147-A177-3AD203B41FA5}">
                      <a16:colId xmlns:a16="http://schemas.microsoft.com/office/drawing/2014/main" val="3356828357"/>
                    </a:ext>
                  </a:extLst>
                </a:gridCol>
                <a:gridCol w="1256930">
                  <a:extLst>
                    <a:ext uri="{9D8B030D-6E8A-4147-A177-3AD203B41FA5}">
                      <a16:colId xmlns:a16="http://schemas.microsoft.com/office/drawing/2014/main" val="493000478"/>
                    </a:ext>
                  </a:extLst>
                </a:gridCol>
              </a:tblGrid>
              <a:tr h="370840">
                <a:tc>
                  <a:txBody>
                    <a:bodyPr/>
                    <a:lstStyle/>
                    <a:p>
                      <a:pPr algn="ctr"/>
                      <a:r>
                        <a:rPr lang="en-GB" dirty="0">
                          <a:solidFill>
                            <a:schemeClr val="bg1"/>
                          </a:solidFill>
                          <a:latin typeface="Nunito ExtraBold" panose="00000900000000000000" pitchFamily="2" charset="0"/>
                        </a:rPr>
                        <a:t>Start Number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C89"/>
                    </a:solidFill>
                  </a:tcPr>
                </a:tc>
                <a:tc>
                  <a:txBody>
                    <a:bodyPr/>
                    <a:lstStyle/>
                    <a:p>
                      <a:pPr algn="ctr"/>
                      <a:r>
                        <a:rPr lang="en-GB" dirty="0">
                          <a:solidFill>
                            <a:schemeClr val="bg1"/>
                          </a:solidFill>
                          <a:latin typeface="Nunito ExtraBold" panose="00000900000000000000" pitchFamily="2" charset="0"/>
                        </a:rPr>
                        <a:t>Nearest 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C89"/>
                    </a:solidFill>
                  </a:tcPr>
                </a:tc>
                <a:tc>
                  <a:txBody>
                    <a:bodyPr/>
                    <a:lstStyle/>
                    <a:p>
                      <a:pPr algn="ctr"/>
                      <a:r>
                        <a:rPr lang="en-GB" dirty="0">
                          <a:solidFill>
                            <a:schemeClr val="bg1"/>
                          </a:solidFill>
                          <a:latin typeface="Nunito ExtraBold" panose="00000900000000000000" pitchFamily="2" charset="0"/>
                        </a:rPr>
                        <a:t>Nearest 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C89"/>
                    </a:solidFill>
                  </a:tcPr>
                </a:tc>
                <a:tc>
                  <a:txBody>
                    <a:bodyPr/>
                    <a:lstStyle/>
                    <a:p>
                      <a:pPr algn="ctr"/>
                      <a:r>
                        <a:rPr lang="en-GB" dirty="0">
                          <a:solidFill>
                            <a:schemeClr val="bg1"/>
                          </a:solidFill>
                          <a:latin typeface="Nunito ExtraBold" panose="00000900000000000000" pitchFamily="2" charset="0"/>
                        </a:rPr>
                        <a:t>Nearest 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C89"/>
                    </a:solidFill>
                  </a:tcPr>
                </a:tc>
                <a:extLst>
                  <a:ext uri="{0D108BD9-81ED-4DB2-BD59-A6C34878D82A}">
                    <a16:rowId xmlns:a16="http://schemas.microsoft.com/office/drawing/2014/main" val="2712249774"/>
                  </a:ext>
                </a:extLst>
              </a:tr>
              <a:tr h="370840">
                <a:tc>
                  <a:txBody>
                    <a:bodyPr/>
                    <a:lstStyle/>
                    <a:p>
                      <a:pPr algn="ctr"/>
                      <a:r>
                        <a:rPr lang="en-GB" dirty="0">
                          <a:solidFill>
                            <a:srgbClr val="3A6083"/>
                          </a:solidFill>
                          <a:latin typeface="Nunito ExtraBold" panose="00000900000000000000" pitchFamily="2" charset="0"/>
                        </a:rPr>
                        <a:t>254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dirty="0">
                        <a:solidFill>
                          <a:srgbClr val="3A6083"/>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dirty="0">
                        <a:solidFill>
                          <a:srgbClr val="3A6083"/>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dirty="0">
                        <a:solidFill>
                          <a:srgbClr val="3A6083"/>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27232551"/>
                  </a:ext>
                </a:extLst>
              </a:tr>
              <a:tr h="370840">
                <a:tc>
                  <a:txBody>
                    <a:bodyPr/>
                    <a:lstStyle/>
                    <a:p>
                      <a:pPr algn="ctr"/>
                      <a:r>
                        <a:rPr lang="en-GB" dirty="0">
                          <a:solidFill>
                            <a:srgbClr val="3A6083"/>
                          </a:solidFill>
                          <a:latin typeface="Nunito ExtraBold" panose="00000900000000000000" pitchFamily="2" charset="0"/>
                        </a:rPr>
                        <a:t>2,349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dirty="0">
                        <a:solidFill>
                          <a:srgbClr val="3A6083"/>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dirty="0">
                        <a:solidFill>
                          <a:srgbClr val="3A6083"/>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dirty="0">
                        <a:solidFill>
                          <a:srgbClr val="3A6083"/>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6514774"/>
                  </a:ext>
                </a:extLst>
              </a:tr>
              <a:tr h="370840">
                <a:tc>
                  <a:txBody>
                    <a:bodyPr/>
                    <a:lstStyle/>
                    <a:p>
                      <a:pPr algn="ctr"/>
                      <a:endParaRPr lang="en-GB" dirty="0">
                        <a:solidFill>
                          <a:srgbClr val="3A6083"/>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rgbClr val="3A6083"/>
                          </a:solidFill>
                          <a:latin typeface="Nunito ExtraBold" panose="00000900000000000000" pitchFamily="2" charset="0"/>
                        </a:rPr>
                        <a:t>5,880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dirty="0">
                        <a:solidFill>
                          <a:srgbClr val="3A6083"/>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dirty="0">
                        <a:solidFill>
                          <a:srgbClr val="3A6083"/>
                        </a:solidFill>
                        <a:latin typeface="Nunito ExtraBold" panose="000009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35428843"/>
                  </a:ext>
                </a:extLst>
              </a:tr>
            </a:tbl>
          </a:graphicData>
        </a:graphic>
      </p:graphicFrame>
    </p:spTree>
    <p:extLst>
      <p:ext uri="{BB962C8B-B14F-4D97-AF65-F5344CB8AC3E}">
        <p14:creationId xmlns:p14="http://schemas.microsoft.com/office/powerpoint/2010/main" val="14605362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698053676"/>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3:</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58477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Complete the table below:</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sp>
        <p:nvSpPr>
          <p:cNvPr id="15" name="TextBox 14">
            <a:extLst>
              <a:ext uri="{FF2B5EF4-FFF2-40B4-BE49-F238E27FC236}">
                <a16:creationId xmlns:a16="http://schemas.microsoft.com/office/drawing/2014/main" id="{145E4819-37E7-477A-BC74-9E74B6255AAC}"/>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3"/>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3"/>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6" name="Rectangle 15">
            <a:extLst>
              <a:ext uri="{FF2B5EF4-FFF2-40B4-BE49-F238E27FC236}">
                <a16:creationId xmlns:a16="http://schemas.microsoft.com/office/drawing/2014/main" id="{7163EED7-8208-4C3A-8C4E-2089BC331A01}"/>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7" name="TextBox 16">
            <a:extLst>
              <a:ext uri="{FF2B5EF4-FFF2-40B4-BE49-F238E27FC236}">
                <a16:creationId xmlns:a16="http://schemas.microsoft.com/office/drawing/2014/main" id="{B4FC54A4-A838-4C0C-8C7A-D5E68B0D7548}"/>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8" name="Picture 17">
            <a:extLst>
              <a:ext uri="{FF2B5EF4-FFF2-40B4-BE49-F238E27FC236}">
                <a16:creationId xmlns:a16="http://schemas.microsoft.com/office/drawing/2014/main" id="{CB6CC9B9-E59F-41CF-8AD8-8EECEC04DBB2}"/>
              </a:ext>
            </a:extLst>
          </p:cNvPr>
          <p:cNvPicPr>
            <a:picLocks noChangeAspect="1"/>
          </p:cNvPicPr>
          <p:nvPr/>
        </p:nvPicPr>
        <p:blipFill>
          <a:blip r:embed="rId4"/>
          <a:stretch>
            <a:fillRect/>
          </a:stretch>
        </p:blipFill>
        <p:spPr>
          <a:xfrm>
            <a:off x="0" y="-2339"/>
            <a:ext cx="1146147" cy="371888"/>
          </a:xfrm>
          <a:prstGeom prst="rect">
            <a:avLst/>
          </a:prstGeom>
        </p:spPr>
      </p:pic>
      <p:sp>
        <p:nvSpPr>
          <p:cNvPr id="19" name="Date Placeholder 1">
            <a:extLst>
              <a:ext uri="{FF2B5EF4-FFF2-40B4-BE49-F238E27FC236}">
                <a16:creationId xmlns:a16="http://schemas.microsoft.com/office/drawing/2014/main" id="{2F5E03F0-3CAB-46F2-B60F-0ADA4FF29276}"/>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20" name="Table 19">
            <a:extLst>
              <a:ext uri="{FF2B5EF4-FFF2-40B4-BE49-F238E27FC236}">
                <a16:creationId xmlns:a16="http://schemas.microsoft.com/office/drawing/2014/main" id="{FA2B426F-AFC3-4E7D-A661-23AF4520C786}"/>
              </a:ext>
            </a:extLst>
          </p:cNvPr>
          <p:cNvGraphicFramePr>
            <a:graphicFrameLocks noGrp="1"/>
          </p:cNvGraphicFramePr>
          <p:nvPr>
            <p:extLst>
              <p:ext uri="{D42A27DB-BD31-4B8C-83A1-F6EECF244321}">
                <p14:modId xmlns:p14="http://schemas.microsoft.com/office/powerpoint/2010/main" val="150482790"/>
              </p:ext>
            </p:extLst>
          </p:nvPr>
        </p:nvGraphicFramePr>
        <p:xfrm>
          <a:off x="376322" y="1927837"/>
          <a:ext cx="5027720" cy="2296160"/>
        </p:xfrm>
        <a:graphic>
          <a:graphicData uri="http://schemas.openxmlformats.org/drawingml/2006/table">
            <a:tbl>
              <a:tblPr firstRow="1" bandRow="1">
                <a:tableStyleId>{5C22544A-7EE6-4342-B048-85BDC9FD1C3A}</a:tableStyleId>
              </a:tblPr>
              <a:tblGrid>
                <a:gridCol w="1256930">
                  <a:extLst>
                    <a:ext uri="{9D8B030D-6E8A-4147-A177-3AD203B41FA5}">
                      <a16:colId xmlns:a16="http://schemas.microsoft.com/office/drawing/2014/main" val="267668953"/>
                    </a:ext>
                  </a:extLst>
                </a:gridCol>
                <a:gridCol w="1256930">
                  <a:extLst>
                    <a:ext uri="{9D8B030D-6E8A-4147-A177-3AD203B41FA5}">
                      <a16:colId xmlns:a16="http://schemas.microsoft.com/office/drawing/2014/main" val="1768301739"/>
                    </a:ext>
                  </a:extLst>
                </a:gridCol>
                <a:gridCol w="1256930">
                  <a:extLst>
                    <a:ext uri="{9D8B030D-6E8A-4147-A177-3AD203B41FA5}">
                      <a16:colId xmlns:a16="http://schemas.microsoft.com/office/drawing/2014/main" val="3356828357"/>
                    </a:ext>
                  </a:extLst>
                </a:gridCol>
                <a:gridCol w="1256930">
                  <a:extLst>
                    <a:ext uri="{9D8B030D-6E8A-4147-A177-3AD203B41FA5}">
                      <a16:colId xmlns:a16="http://schemas.microsoft.com/office/drawing/2014/main" val="493000478"/>
                    </a:ext>
                  </a:extLst>
                </a:gridCol>
              </a:tblGrid>
              <a:tr h="370840">
                <a:tc>
                  <a:txBody>
                    <a:bodyPr/>
                    <a:lstStyle/>
                    <a:p>
                      <a:pPr algn="ctr"/>
                      <a:r>
                        <a:rPr lang="en-GB" dirty="0">
                          <a:solidFill>
                            <a:schemeClr val="bg1"/>
                          </a:solidFill>
                          <a:latin typeface="Nunito ExtraBold" panose="00000900000000000000" pitchFamily="2" charset="0"/>
                        </a:rPr>
                        <a:t>Start Number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C89"/>
                    </a:solidFill>
                  </a:tcPr>
                </a:tc>
                <a:tc>
                  <a:txBody>
                    <a:bodyPr/>
                    <a:lstStyle/>
                    <a:p>
                      <a:pPr algn="ctr"/>
                      <a:r>
                        <a:rPr lang="en-GB" dirty="0">
                          <a:solidFill>
                            <a:schemeClr val="bg1"/>
                          </a:solidFill>
                          <a:latin typeface="Nunito ExtraBold" panose="00000900000000000000" pitchFamily="2" charset="0"/>
                        </a:rPr>
                        <a:t>Nearest 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C89"/>
                    </a:solidFill>
                  </a:tcPr>
                </a:tc>
                <a:tc>
                  <a:txBody>
                    <a:bodyPr/>
                    <a:lstStyle/>
                    <a:p>
                      <a:pPr algn="ctr"/>
                      <a:r>
                        <a:rPr lang="en-GB" dirty="0">
                          <a:solidFill>
                            <a:schemeClr val="bg1"/>
                          </a:solidFill>
                          <a:latin typeface="Nunito ExtraBold" panose="00000900000000000000" pitchFamily="2" charset="0"/>
                        </a:rPr>
                        <a:t>Nearest 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C89"/>
                    </a:solidFill>
                  </a:tcPr>
                </a:tc>
                <a:tc>
                  <a:txBody>
                    <a:bodyPr/>
                    <a:lstStyle/>
                    <a:p>
                      <a:pPr algn="ctr"/>
                      <a:r>
                        <a:rPr lang="en-GB" dirty="0">
                          <a:solidFill>
                            <a:schemeClr val="bg1"/>
                          </a:solidFill>
                          <a:latin typeface="Nunito ExtraBold" panose="00000900000000000000" pitchFamily="2" charset="0"/>
                        </a:rPr>
                        <a:t>Nearest 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C89"/>
                    </a:solidFill>
                  </a:tcPr>
                </a:tc>
                <a:extLst>
                  <a:ext uri="{0D108BD9-81ED-4DB2-BD59-A6C34878D82A}">
                    <a16:rowId xmlns:a16="http://schemas.microsoft.com/office/drawing/2014/main" val="2712249774"/>
                  </a:ext>
                </a:extLst>
              </a:tr>
              <a:tr h="370840">
                <a:tc>
                  <a:txBody>
                    <a:bodyPr/>
                    <a:lstStyle/>
                    <a:p>
                      <a:pPr algn="ctr"/>
                      <a:r>
                        <a:rPr lang="en-GB" dirty="0">
                          <a:solidFill>
                            <a:srgbClr val="3A6083"/>
                          </a:solidFill>
                          <a:latin typeface="Nunito ExtraBold" panose="00000900000000000000" pitchFamily="2" charset="0"/>
                        </a:rPr>
                        <a:t>254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rgbClr val="FF0000"/>
                          </a:solidFill>
                          <a:latin typeface="Nunito ExtraBold" panose="00000900000000000000" pitchFamily="2" charset="0"/>
                        </a:rPr>
                        <a:t>250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rgbClr val="FF0000"/>
                          </a:solidFill>
                          <a:latin typeface="Nunito ExtraBold" panose="00000900000000000000" pitchFamily="2" charset="0"/>
                        </a:rPr>
                        <a:t>300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rgbClr val="FF0000"/>
                          </a:solidFill>
                          <a:latin typeface="Nunito ExtraBold" panose="00000900000000000000" pitchFamily="2" charset="0"/>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27232551"/>
                  </a:ext>
                </a:extLst>
              </a:tr>
              <a:tr h="370840">
                <a:tc>
                  <a:txBody>
                    <a:bodyPr/>
                    <a:lstStyle/>
                    <a:p>
                      <a:pPr algn="ctr"/>
                      <a:r>
                        <a:rPr lang="en-GB" dirty="0">
                          <a:solidFill>
                            <a:srgbClr val="3A6083"/>
                          </a:solidFill>
                          <a:latin typeface="Nunito ExtraBold" panose="00000900000000000000" pitchFamily="2" charset="0"/>
                        </a:rPr>
                        <a:t>2,349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rgbClr val="FF0000"/>
                          </a:solidFill>
                          <a:latin typeface="Nunito ExtraBold" panose="00000900000000000000" pitchFamily="2" charset="0"/>
                        </a:rPr>
                        <a:t>2,350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rgbClr val="FF0000"/>
                          </a:solidFill>
                          <a:latin typeface="Nunito ExtraBold" panose="00000900000000000000" pitchFamily="2" charset="0"/>
                        </a:rPr>
                        <a:t>2,300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dirty="0">
                          <a:solidFill>
                            <a:srgbClr val="FF0000"/>
                          </a:solidFill>
                          <a:latin typeface="Nunito ExtraBold" panose="00000900000000000000" pitchFamily="2" charset="0"/>
                        </a:rPr>
                        <a:t>2,000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6514774"/>
                  </a:ext>
                </a:extLst>
              </a:tr>
              <a:tr h="370840">
                <a:tc>
                  <a:txBody>
                    <a:bodyPr/>
                    <a:lstStyle/>
                    <a:p>
                      <a:pPr algn="ctr"/>
                      <a:r>
                        <a:rPr lang="en-GB" dirty="0">
                          <a:solidFill>
                            <a:srgbClr val="FF0000"/>
                          </a:solidFill>
                          <a:latin typeface="Nunito ExtraBold" panose="00000900000000000000" pitchFamily="2" charset="0"/>
                        </a:rPr>
                        <a:t>Range:</a:t>
                      </a:r>
                      <a:br>
                        <a:rPr lang="en-GB" dirty="0">
                          <a:solidFill>
                            <a:srgbClr val="FF0000"/>
                          </a:solidFill>
                          <a:latin typeface="Nunito ExtraBold" panose="00000900000000000000" pitchFamily="2" charset="0"/>
                        </a:rPr>
                      </a:br>
                      <a:r>
                        <a:rPr lang="en-GB" dirty="0">
                          <a:solidFill>
                            <a:srgbClr val="FF0000"/>
                          </a:solidFill>
                          <a:latin typeface="Nunito ExtraBold" panose="00000900000000000000" pitchFamily="2" charset="0"/>
                        </a:rPr>
                        <a:t>5,875 – </a:t>
                      </a:r>
                      <a:br>
                        <a:rPr lang="en-GB" dirty="0">
                          <a:solidFill>
                            <a:srgbClr val="FF0000"/>
                          </a:solidFill>
                          <a:latin typeface="Nunito ExtraBold" panose="00000900000000000000" pitchFamily="2" charset="0"/>
                        </a:rPr>
                      </a:br>
                      <a:r>
                        <a:rPr lang="en-GB" dirty="0">
                          <a:solidFill>
                            <a:srgbClr val="FF0000"/>
                          </a:solidFill>
                          <a:latin typeface="Nunito ExtraBold" panose="00000900000000000000" pitchFamily="2" charset="0"/>
                        </a:rPr>
                        <a:t>5,884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dirty="0">
                        <a:solidFill>
                          <a:srgbClr val="3A6083"/>
                        </a:solidFill>
                        <a:latin typeface="Nunito ExtraBold" panose="00000900000000000000" pitchFamily="2" charset="0"/>
                      </a:endParaRPr>
                    </a:p>
                    <a:p>
                      <a:pPr algn="ctr"/>
                      <a:r>
                        <a:rPr lang="en-GB" dirty="0">
                          <a:solidFill>
                            <a:srgbClr val="3A6083"/>
                          </a:solidFill>
                          <a:latin typeface="Nunito ExtraBold" panose="00000900000000000000" pitchFamily="2" charset="0"/>
                        </a:rPr>
                        <a:t>5,880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dirty="0">
                        <a:solidFill>
                          <a:srgbClr val="FF0000"/>
                        </a:solidFill>
                        <a:latin typeface="Nunito ExtraBold" panose="00000900000000000000" pitchFamily="2" charset="0"/>
                      </a:endParaRPr>
                    </a:p>
                    <a:p>
                      <a:pPr algn="ctr"/>
                      <a:r>
                        <a:rPr lang="en-GB" dirty="0">
                          <a:solidFill>
                            <a:srgbClr val="FF0000"/>
                          </a:solidFill>
                          <a:latin typeface="Nunito ExtraBold" panose="00000900000000000000" pitchFamily="2" charset="0"/>
                        </a:rPr>
                        <a:t>5,900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dirty="0">
                        <a:solidFill>
                          <a:srgbClr val="FF0000"/>
                        </a:solidFill>
                        <a:latin typeface="Nunito ExtraBold" panose="00000900000000000000" pitchFamily="2" charset="0"/>
                      </a:endParaRPr>
                    </a:p>
                    <a:p>
                      <a:pPr algn="ctr"/>
                      <a:r>
                        <a:rPr lang="en-GB" dirty="0">
                          <a:solidFill>
                            <a:srgbClr val="FF0000"/>
                          </a:solidFill>
                          <a:latin typeface="Nunito ExtraBold" panose="00000900000000000000" pitchFamily="2" charset="0"/>
                        </a:rPr>
                        <a:t>6,000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35428843"/>
                  </a:ext>
                </a:extLst>
              </a:tr>
            </a:tbl>
          </a:graphicData>
        </a:graphic>
      </p:graphicFrame>
    </p:spTree>
    <p:extLst>
      <p:ext uri="{BB962C8B-B14F-4D97-AF65-F5344CB8AC3E}">
        <p14:creationId xmlns:p14="http://schemas.microsoft.com/office/powerpoint/2010/main" val="30855725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1606926300"/>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4:</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141577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James says, “My number rounded to the nearest thousand is 2,000, rounded to the nearest 100 is 2,300, rounded to the nearest ten is 2,250.”</a:t>
            </a: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b="1" i="1" dirty="0">
                <a:latin typeface="Open Sans" panose="020B0606030504020204" pitchFamily="34" charset="0"/>
                <a:ea typeface="Open Sans" panose="020B0606030504020204" pitchFamily="34" charset="0"/>
                <a:cs typeface="Open Sans" panose="020B0606030504020204" pitchFamily="34" charset="0"/>
              </a:rPr>
              <a:t>Answer. Prove. Explain.</a:t>
            </a:r>
          </a:p>
          <a:p>
            <a:r>
              <a:rPr lang="en-US" sz="1400" dirty="0">
                <a:latin typeface="Open Sans" panose="020B0606030504020204" pitchFamily="34" charset="0"/>
                <a:ea typeface="Open Sans" panose="020B0606030504020204" pitchFamily="34" charset="0"/>
                <a:cs typeface="Open Sans" panose="020B0606030504020204" pitchFamily="34" charset="0"/>
              </a:rPr>
              <a: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C0F0FEEC-3CC2-40F1-AE63-51D0B0C1EB34}"/>
              </a:ext>
            </a:extLst>
          </p:cNvPr>
          <p:cNvPicPr>
            <a:picLocks noChangeAspect="1"/>
          </p:cNvPicPr>
          <p:nvPr/>
        </p:nvPicPr>
        <p:blipFill>
          <a:blip r:embed="rId3"/>
          <a:stretch>
            <a:fillRect/>
          </a:stretch>
        </p:blipFill>
        <p:spPr>
          <a:xfrm>
            <a:off x="7439445" y="1734997"/>
            <a:ext cx="1188823" cy="1938696"/>
          </a:xfrm>
          <a:prstGeom prst="rect">
            <a:avLst/>
          </a:prstGeom>
        </p:spPr>
      </p:pic>
      <p:graphicFrame>
        <p:nvGraphicFramePr>
          <p:cNvPr id="15" name="Table 6">
            <a:extLst>
              <a:ext uri="{FF2B5EF4-FFF2-40B4-BE49-F238E27FC236}">
                <a16:creationId xmlns:a16="http://schemas.microsoft.com/office/drawing/2014/main" id="{07CE4DBA-800F-46B1-AD54-1356798E7B09}"/>
              </a:ext>
            </a:extLst>
          </p:cNvPr>
          <p:cNvGraphicFramePr>
            <a:graphicFrameLocks noGrp="1"/>
          </p:cNvGraphicFramePr>
          <p:nvPr>
            <p:extLst>
              <p:ext uri="{D42A27DB-BD31-4B8C-83A1-F6EECF244321}">
                <p14:modId xmlns:p14="http://schemas.microsoft.com/office/powerpoint/2010/main" val="3562220763"/>
              </p:ext>
            </p:extLst>
          </p:nvPr>
        </p:nvGraphicFramePr>
        <p:xfrm>
          <a:off x="9452888" y="5069473"/>
          <a:ext cx="2543190" cy="106680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1038225">
                <a:tc>
                  <a:txBody>
                    <a:bodyPr/>
                    <a:lstStyle/>
                    <a:p>
                      <a:pPr lvl="0"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Extension</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Can you write a similar word problem?</a:t>
                      </a:r>
                      <a:endParaRPr lang="en-US" sz="1600" dirty="0">
                        <a:latin typeface="Open Sans" panose="020B0606030504020204" pitchFamily="34" charset="0"/>
                        <a:ea typeface="Open Sans" panose="020B0606030504020204" pitchFamily="34" charset="0"/>
                        <a:cs typeface="Open Sans" panose="020B0606030504020204" pitchFamily="34" charset="0"/>
                      </a:endParaRP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4" name="TextBox 13">
            <a:extLst>
              <a:ext uri="{FF2B5EF4-FFF2-40B4-BE49-F238E27FC236}">
                <a16:creationId xmlns:a16="http://schemas.microsoft.com/office/drawing/2014/main" id="{9CE5A2F1-2A9C-4B9B-B3EF-B2B23F78B840}"/>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4"/>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6" name="Rectangle 15">
            <a:extLst>
              <a:ext uri="{FF2B5EF4-FFF2-40B4-BE49-F238E27FC236}">
                <a16:creationId xmlns:a16="http://schemas.microsoft.com/office/drawing/2014/main" id="{B6FE360C-DB30-4A6B-A26C-8E0140DBC3EB}"/>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7" name="TextBox 16">
            <a:extLst>
              <a:ext uri="{FF2B5EF4-FFF2-40B4-BE49-F238E27FC236}">
                <a16:creationId xmlns:a16="http://schemas.microsoft.com/office/drawing/2014/main" id="{2AC1FF0F-38B0-4FFC-91C4-9F74536B3872}"/>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8" name="Picture 17">
            <a:extLst>
              <a:ext uri="{FF2B5EF4-FFF2-40B4-BE49-F238E27FC236}">
                <a16:creationId xmlns:a16="http://schemas.microsoft.com/office/drawing/2014/main" id="{FA9A9847-E249-452A-8BE0-07238C57B879}"/>
              </a:ext>
            </a:extLst>
          </p:cNvPr>
          <p:cNvPicPr>
            <a:picLocks noChangeAspect="1"/>
          </p:cNvPicPr>
          <p:nvPr/>
        </p:nvPicPr>
        <p:blipFill>
          <a:blip r:embed="rId5"/>
          <a:stretch>
            <a:fillRect/>
          </a:stretch>
        </p:blipFill>
        <p:spPr>
          <a:xfrm>
            <a:off x="0" y="-2339"/>
            <a:ext cx="1146147" cy="371888"/>
          </a:xfrm>
          <a:prstGeom prst="rect">
            <a:avLst/>
          </a:prstGeom>
        </p:spPr>
      </p:pic>
      <p:sp>
        <p:nvSpPr>
          <p:cNvPr id="19" name="Date Placeholder 1">
            <a:extLst>
              <a:ext uri="{FF2B5EF4-FFF2-40B4-BE49-F238E27FC236}">
                <a16:creationId xmlns:a16="http://schemas.microsoft.com/office/drawing/2014/main" id="{75B53F36-DDAF-4FFB-AB28-F8C741CF9436}"/>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41828023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2353944981"/>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Activity 4:</a:t>
            </a:r>
            <a:endParaRPr lang="en-US" sz="20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286232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Open Sans" panose="020B0606030504020204" pitchFamily="34" charset="0"/>
                <a:ea typeface="Open Sans" panose="020B0606030504020204" pitchFamily="34" charset="0"/>
                <a:cs typeface="Open Sans" panose="020B0606030504020204" pitchFamily="34" charset="0"/>
              </a:rPr>
              <a:t>James says, “My number rounded to the nearest thousand is 2,000, rounded to the nearest 100 is 2,300, rounded to the nearest ten is 2,250.”</a:t>
            </a: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b="1" i="1" dirty="0">
                <a:latin typeface="Open Sans" panose="020B0606030504020204" pitchFamily="34" charset="0"/>
                <a:ea typeface="Open Sans" panose="020B0606030504020204" pitchFamily="34" charset="0"/>
                <a:cs typeface="Open Sans" panose="020B0606030504020204" pitchFamily="34" charset="0"/>
              </a:rPr>
              <a:t>Answer. Prove. Explain.</a:t>
            </a:r>
          </a:p>
          <a:p>
            <a:endParaRPr lang="en-GB" b="1" i="1" dirty="0">
              <a:latin typeface="Open Sans" panose="020B0606030504020204" pitchFamily="34" charset="0"/>
              <a:ea typeface="Open Sans" panose="020B0606030504020204" pitchFamily="34" charset="0"/>
              <a:cs typeface="Open Sans" panose="020B0606030504020204" pitchFamily="34" charset="0"/>
            </a:endParaRPr>
          </a:p>
          <a:p>
            <a:endParaRPr lang="en-GB" b="1" i="1" dirty="0">
              <a:latin typeface="Open Sans" panose="020B0606030504020204" pitchFamily="34" charset="0"/>
              <a:ea typeface="Open Sans" panose="020B0606030504020204" pitchFamily="34" charset="0"/>
              <a:cs typeface="Open Sans" panose="020B0606030504020204" pitchFamily="34" charset="0"/>
            </a:endParaRPr>
          </a:p>
          <a:p>
            <a:r>
              <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rPr>
              <a:t>James’ number can only be 2,250, 2,251, 2,252, 2,253, or 2,254, because it has to round up to 2,300 to the nearest hundred, but also round down to 2,250 to the nearest ten. </a:t>
            </a:r>
          </a:p>
          <a:p>
            <a:endParaRPr lang="en-US" dirty="0">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C0F0FEEC-3CC2-40F1-AE63-51D0B0C1EB34}"/>
              </a:ext>
            </a:extLst>
          </p:cNvPr>
          <p:cNvPicPr>
            <a:picLocks noChangeAspect="1"/>
          </p:cNvPicPr>
          <p:nvPr/>
        </p:nvPicPr>
        <p:blipFill>
          <a:blip r:embed="rId3"/>
          <a:stretch>
            <a:fillRect/>
          </a:stretch>
        </p:blipFill>
        <p:spPr>
          <a:xfrm>
            <a:off x="7797919" y="4100125"/>
            <a:ext cx="1188823" cy="1938696"/>
          </a:xfrm>
          <a:prstGeom prst="rect">
            <a:avLst/>
          </a:prstGeom>
        </p:spPr>
      </p:pic>
      <p:graphicFrame>
        <p:nvGraphicFramePr>
          <p:cNvPr id="15" name="Table 6">
            <a:extLst>
              <a:ext uri="{FF2B5EF4-FFF2-40B4-BE49-F238E27FC236}">
                <a16:creationId xmlns:a16="http://schemas.microsoft.com/office/drawing/2014/main" id="{07CE4DBA-800F-46B1-AD54-1356798E7B09}"/>
              </a:ext>
            </a:extLst>
          </p:cNvPr>
          <p:cNvGraphicFramePr>
            <a:graphicFrameLocks noGrp="1"/>
          </p:cNvGraphicFramePr>
          <p:nvPr>
            <p:extLst/>
          </p:nvPr>
        </p:nvGraphicFramePr>
        <p:xfrm>
          <a:off x="9452888" y="5069473"/>
          <a:ext cx="2543190" cy="106680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1038225">
                <a:tc>
                  <a:txBody>
                    <a:bodyPr/>
                    <a:lstStyle/>
                    <a:p>
                      <a:pPr lvl="0"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Extension</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Can you write a similar pattern?</a:t>
                      </a:r>
                      <a:endParaRPr lang="en-US" sz="1600" dirty="0">
                        <a:latin typeface="Open Sans" panose="020B0606030504020204" pitchFamily="34" charset="0"/>
                        <a:ea typeface="Open Sans" panose="020B0606030504020204" pitchFamily="34" charset="0"/>
                        <a:cs typeface="Open Sans" panose="020B0606030504020204" pitchFamily="34" charset="0"/>
                      </a:endParaRP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4" name="TextBox 13">
            <a:extLst>
              <a:ext uri="{FF2B5EF4-FFF2-40B4-BE49-F238E27FC236}">
                <a16:creationId xmlns:a16="http://schemas.microsoft.com/office/drawing/2014/main" id="{B1F6F039-7D4C-40E2-A311-171BC18AF728}"/>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4"/>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6" name="Rectangle 15">
            <a:extLst>
              <a:ext uri="{FF2B5EF4-FFF2-40B4-BE49-F238E27FC236}">
                <a16:creationId xmlns:a16="http://schemas.microsoft.com/office/drawing/2014/main" id="{E849279F-B33A-47E1-A70D-66CD93BD47E7}"/>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7" name="TextBox 16">
            <a:extLst>
              <a:ext uri="{FF2B5EF4-FFF2-40B4-BE49-F238E27FC236}">
                <a16:creationId xmlns:a16="http://schemas.microsoft.com/office/drawing/2014/main" id="{921C2C5C-9923-4DFA-A620-4075F1956658}"/>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8" name="Picture 17">
            <a:extLst>
              <a:ext uri="{FF2B5EF4-FFF2-40B4-BE49-F238E27FC236}">
                <a16:creationId xmlns:a16="http://schemas.microsoft.com/office/drawing/2014/main" id="{1C305747-C6FE-41C8-80BD-3DD84A2F82A5}"/>
              </a:ext>
            </a:extLst>
          </p:cNvPr>
          <p:cNvPicPr>
            <a:picLocks noChangeAspect="1"/>
          </p:cNvPicPr>
          <p:nvPr/>
        </p:nvPicPr>
        <p:blipFill>
          <a:blip r:embed="rId5"/>
          <a:stretch>
            <a:fillRect/>
          </a:stretch>
        </p:blipFill>
        <p:spPr>
          <a:xfrm>
            <a:off x="0" y="-2339"/>
            <a:ext cx="1146147" cy="371888"/>
          </a:xfrm>
          <a:prstGeom prst="rect">
            <a:avLst/>
          </a:prstGeom>
        </p:spPr>
      </p:pic>
      <p:sp>
        <p:nvSpPr>
          <p:cNvPr id="19" name="Date Placeholder 1">
            <a:extLst>
              <a:ext uri="{FF2B5EF4-FFF2-40B4-BE49-F238E27FC236}">
                <a16:creationId xmlns:a16="http://schemas.microsoft.com/office/drawing/2014/main" id="{FF7503BE-5C96-405D-8DDA-0507A1F65E31}"/>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903346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926512286"/>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solidFill>
                  <a:srgbClr val="388BDA"/>
                </a:solidFill>
                <a:latin typeface="Open Sans" panose="020B0606030504020204" pitchFamily="34" charset="0"/>
                <a:ea typeface="Open Sans" panose="020B0606030504020204" pitchFamily="34" charset="0"/>
                <a:cs typeface="Open Sans" panose="020B0606030504020204" pitchFamily="34" charset="0"/>
              </a:rPr>
              <a:t>Evaluation:</a:t>
            </a:r>
            <a:endParaRPr lang="en-US" sz="2000" b="1" dirty="0">
              <a:solidFill>
                <a:srgbClr val="388BDA"/>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1477328"/>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rPr>
              <a:t>Chen says, “3,451 rounded to the nearest hundred is 3,500.” </a:t>
            </a:r>
            <a:br>
              <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rPr>
            </a:br>
            <a:endPar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endParaRPr>
          </a:p>
          <a:p>
            <a:r>
              <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rPr>
              <a:t>Chen is correct.</a:t>
            </a:r>
          </a:p>
          <a:p>
            <a:r>
              <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rPr>
              <a:t>Explain why Chen is correct. </a:t>
            </a:r>
          </a:p>
          <a:p>
            <a:endParaRPr lang="en-US" dirty="0">
              <a:solidFill>
                <a:srgbClr val="388BDA"/>
              </a:solidFill>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15" name="Table 6">
            <a:extLst>
              <a:ext uri="{FF2B5EF4-FFF2-40B4-BE49-F238E27FC236}">
                <a16:creationId xmlns:a16="http://schemas.microsoft.com/office/drawing/2014/main" id="{07CE4DBA-800F-46B1-AD54-1356798E7B09}"/>
              </a:ext>
            </a:extLst>
          </p:cNvPr>
          <p:cNvGraphicFramePr>
            <a:graphicFrameLocks noGrp="1"/>
          </p:cNvGraphicFramePr>
          <p:nvPr>
            <p:extLst/>
          </p:nvPr>
        </p:nvGraphicFramePr>
        <p:xfrm>
          <a:off x="9452888" y="5069473"/>
          <a:ext cx="2543190" cy="106680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1038225">
                <a:tc>
                  <a:txBody>
                    <a:bodyPr/>
                    <a:lstStyle/>
                    <a:p>
                      <a:pPr lvl="0"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Extension</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Can you write a similar pattern?</a:t>
                      </a:r>
                      <a:endParaRPr lang="en-US" sz="1600" dirty="0">
                        <a:latin typeface="Open Sans" panose="020B0606030504020204" pitchFamily="34" charset="0"/>
                        <a:ea typeface="Open Sans" panose="020B0606030504020204" pitchFamily="34" charset="0"/>
                        <a:cs typeface="Open Sans" panose="020B0606030504020204" pitchFamily="34" charset="0"/>
                      </a:endParaRP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pic>
        <p:nvPicPr>
          <p:cNvPr id="9" name="Picture 8">
            <a:extLst>
              <a:ext uri="{FF2B5EF4-FFF2-40B4-BE49-F238E27FC236}">
                <a16:creationId xmlns:a16="http://schemas.microsoft.com/office/drawing/2014/main" id="{B3AAECB0-5CCF-434F-AD02-EC99CAAE290C}"/>
              </a:ext>
            </a:extLst>
          </p:cNvPr>
          <p:cNvPicPr>
            <a:picLocks noChangeAspect="1"/>
          </p:cNvPicPr>
          <p:nvPr/>
        </p:nvPicPr>
        <p:blipFill>
          <a:blip r:embed="rId3"/>
          <a:stretch>
            <a:fillRect/>
          </a:stretch>
        </p:blipFill>
        <p:spPr>
          <a:xfrm>
            <a:off x="5527561" y="1824990"/>
            <a:ext cx="1304657" cy="1304657"/>
          </a:xfrm>
          <a:prstGeom prst="rect">
            <a:avLst/>
          </a:prstGeom>
        </p:spPr>
      </p:pic>
      <p:sp>
        <p:nvSpPr>
          <p:cNvPr id="14" name="TextBox 13">
            <a:extLst>
              <a:ext uri="{FF2B5EF4-FFF2-40B4-BE49-F238E27FC236}">
                <a16:creationId xmlns:a16="http://schemas.microsoft.com/office/drawing/2014/main" id="{BB5A4A4E-4223-4B16-B6DE-8BA349508DB0}"/>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4"/>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6" name="Rectangle 15">
            <a:extLst>
              <a:ext uri="{FF2B5EF4-FFF2-40B4-BE49-F238E27FC236}">
                <a16:creationId xmlns:a16="http://schemas.microsoft.com/office/drawing/2014/main" id="{3076AA42-EC6E-411A-9E66-6DE88B85C53F}"/>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7" name="TextBox 16">
            <a:extLst>
              <a:ext uri="{FF2B5EF4-FFF2-40B4-BE49-F238E27FC236}">
                <a16:creationId xmlns:a16="http://schemas.microsoft.com/office/drawing/2014/main" id="{A07219EA-B644-4008-8570-00A8D070017F}"/>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8" name="Picture 17">
            <a:extLst>
              <a:ext uri="{FF2B5EF4-FFF2-40B4-BE49-F238E27FC236}">
                <a16:creationId xmlns:a16="http://schemas.microsoft.com/office/drawing/2014/main" id="{36BAD526-85E1-4594-B5E7-4EE91F16854D}"/>
              </a:ext>
            </a:extLst>
          </p:cNvPr>
          <p:cNvPicPr>
            <a:picLocks noChangeAspect="1"/>
          </p:cNvPicPr>
          <p:nvPr/>
        </p:nvPicPr>
        <p:blipFill>
          <a:blip r:embed="rId5"/>
          <a:stretch>
            <a:fillRect/>
          </a:stretch>
        </p:blipFill>
        <p:spPr>
          <a:xfrm>
            <a:off x="0" y="-2339"/>
            <a:ext cx="1146147" cy="371888"/>
          </a:xfrm>
          <a:prstGeom prst="rect">
            <a:avLst/>
          </a:prstGeom>
        </p:spPr>
      </p:pic>
      <p:sp>
        <p:nvSpPr>
          <p:cNvPr id="19" name="Date Placeholder 1">
            <a:extLst>
              <a:ext uri="{FF2B5EF4-FFF2-40B4-BE49-F238E27FC236}">
                <a16:creationId xmlns:a16="http://schemas.microsoft.com/office/drawing/2014/main" id="{4F244017-5022-4ECF-B580-EB3B60142F80}"/>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6022211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0FF9EEF-9E85-4679-8ED7-CD69E9D229AD}"/>
              </a:ext>
            </a:extLst>
          </p:cNvPr>
          <p:cNvSpPr/>
          <p:nvPr/>
        </p:nvSpPr>
        <p:spPr>
          <a:xfrm>
            <a:off x="-721" y="6487063"/>
            <a:ext cx="12193438" cy="371655"/>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cs typeface="Calibri"/>
            </a:endParaRPr>
          </a:p>
        </p:txBody>
      </p:sp>
      <p:pic>
        <p:nvPicPr>
          <p:cNvPr id="8" name="Picture 8" descr="A close up of a logo&#10;&#10;Description generated with very high confidence">
            <a:extLst>
              <a:ext uri="{FF2B5EF4-FFF2-40B4-BE49-F238E27FC236}">
                <a16:creationId xmlns:a16="http://schemas.microsoft.com/office/drawing/2014/main" id="{260BEEFB-85DA-4383-9A0A-3BFA069D91AF}"/>
              </a:ext>
            </a:extLst>
          </p:cNvPr>
          <p:cNvPicPr>
            <a:picLocks noChangeAspect="1"/>
          </p:cNvPicPr>
          <p:nvPr/>
        </p:nvPicPr>
        <p:blipFill>
          <a:blip r:embed="rId2"/>
          <a:stretch>
            <a:fillRect/>
          </a:stretch>
        </p:blipFill>
        <p:spPr>
          <a:xfrm>
            <a:off x="166598" y="6605856"/>
            <a:ext cx="1553833" cy="130475"/>
          </a:xfrm>
          <a:prstGeom prst="rect">
            <a:avLst/>
          </a:prstGeom>
        </p:spPr>
      </p:pic>
      <p:graphicFrame>
        <p:nvGraphicFramePr>
          <p:cNvPr id="3" name="Table 6">
            <a:extLst>
              <a:ext uri="{FF2B5EF4-FFF2-40B4-BE49-F238E27FC236}">
                <a16:creationId xmlns:a16="http://schemas.microsoft.com/office/drawing/2014/main" id="{DA478E84-08F0-40CB-9E36-915412A9650B}"/>
              </a:ext>
            </a:extLst>
          </p:cNvPr>
          <p:cNvGraphicFramePr>
            <a:graphicFrameLocks noGrp="1"/>
          </p:cNvGraphicFramePr>
          <p:nvPr>
            <p:extLst>
              <p:ext uri="{D42A27DB-BD31-4B8C-83A1-F6EECF244321}">
                <p14:modId xmlns:p14="http://schemas.microsoft.com/office/powerpoint/2010/main" val="475412185"/>
              </p:ext>
            </p:extLst>
          </p:nvPr>
        </p:nvGraphicFramePr>
        <p:xfrm>
          <a:off x="9452888" y="1255127"/>
          <a:ext cx="2543190" cy="374904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2686050">
                <a:tc>
                  <a:txBody>
                    <a:bodyPr/>
                    <a:lstStyle/>
                    <a:p>
                      <a:pPr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Success Criteria:</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Must: </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I can use concrete resources to round to the nearest 1,000;</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Should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use pictorial representations to round to the nearest 1,000, 100 and 10; </a:t>
                      </a:r>
                    </a:p>
                    <a:p>
                      <a:pPr lvl="0" algn="l">
                        <a:buNone/>
                      </a:pPr>
                      <a:endPar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GB" sz="1600" b="1"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Could</a:t>
                      </a:r>
                      <a:r>
                        <a:rPr lang="en-GB"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 I can round to the nearest 1,000, 100 and 10 using numeral representations.</a:t>
                      </a: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sp>
        <p:nvSpPr>
          <p:cNvPr id="10" name="TextBox 9">
            <a:extLst>
              <a:ext uri="{FF2B5EF4-FFF2-40B4-BE49-F238E27FC236}">
                <a16:creationId xmlns:a16="http://schemas.microsoft.com/office/drawing/2014/main" id="{1C203D00-DE0D-449A-89E3-E47E8A4A43B8}"/>
              </a:ext>
            </a:extLst>
          </p:cNvPr>
          <p:cNvSpPr txBox="1"/>
          <p:nvPr/>
        </p:nvSpPr>
        <p:spPr>
          <a:xfrm>
            <a:off x="376326" y="1085850"/>
            <a:ext cx="8454605" cy="33855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solidFill>
                  <a:srgbClr val="388BDA"/>
                </a:solidFill>
                <a:latin typeface="Open Sans" panose="020B0606030504020204" pitchFamily="34" charset="0"/>
                <a:ea typeface="Open Sans" panose="020B0606030504020204" pitchFamily="34" charset="0"/>
                <a:cs typeface="Open Sans" panose="020B0606030504020204" pitchFamily="34" charset="0"/>
              </a:rPr>
              <a:t>Evaluation:</a:t>
            </a:r>
            <a:endParaRPr lang="en-US" sz="2000" b="1" dirty="0">
              <a:solidFill>
                <a:srgbClr val="388BDA"/>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1" name="TextBox 10">
            <a:extLst>
              <a:ext uri="{FF2B5EF4-FFF2-40B4-BE49-F238E27FC236}">
                <a16:creationId xmlns:a16="http://schemas.microsoft.com/office/drawing/2014/main" id="{A9E6700B-C5AB-45D6-B5D2-3BD638225DA5}"/>
              </a:ext>
            </a:extLst>
          </p:cNvPr>
          <p:cNvSpPr txBox="1"/>
          <p:nvPr/>
        </p:nvSpPr>
        <p:spPr>
          <a:xfrm>
            <a:off x="376324" y="1383247"/>
            <a:ext cx="8454605" cy="286232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rPr>
              <a:t>Chen says, “3,451 rounded to the nearest hundred is 3,500.” </a:t>
            </a:r>
            <a:br>
              <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rPr>
            </a:br>
            <a:endPar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endParaRPr>
          </a:p>
          <a:p>
            <a:r>
              <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rPr>
              <a:t>Chen is correct.</a:t>
            </a:r>
          </a:p>
          <a:p>
            <a:r>
              <a:rPr lang="en-GB" dirty="0">
                <a:solidFill>
                  <a:srgbClr val="388BDA"/>
                </a:solidFill>
                <a:latin typeface="Open Sans" panose="020B0606030504020204" pitchFamily="34" charset="0"/>
                <a:ea typeface="Open Sans" panose="020B0606030504020204" pitchFamily="34" charset="0"/>
                <a:cs typeface="Open Sans" panose="020B0606030504020204" pitchFamily="34" charset="0"/>
              </a:rPr>
              <a:t>Explain why Chen is correct. </a:t>
            </a:r>
          </a:p>
          <a:p>
            <a:endParaRPr lang="en-GB" dirty="0">
              <a:latin typeface="Open Sans" panose="020B0606030504020204" pitchFamily="34" charset="0"/>
              <a:ea typeface="Open Sans" panose="020B0606030504020204" pitchFamily="34" charset="0"/>
              <a:cs typeface="Open Sans" panose="020B0606030504020204" pitchFamily="34" charset="0"/>
            </a:endParaRPr>
          </a:p>
          <a:p>
            <a:r>
              <a:rPr lang="en-GB" dirty="0">
                <a:solidFill>
                  <a:srgbClr val="FF0000"/>
                </a:solidFill>
                <a:latin typeface="Open Sans" panose="020B0606030504020204" pitchFamily="34" charset="0"/>
                <a:ea typeface="Open Sans" panose="020B0606030504020204" pitchFamily="34" charset="0"/>
                <a:cs typeface="Open Sans" panose="020B0606030504020204" pitchFamily="34" charset="0"/>
              </a:rPr>
              <a:t>Chen is correct, because to round up to the nearest hundred, you must look at the tens column. If the digit in the relevant column is 5 or more (6, 7, 8 or 9), you round up. So, 3,451 is 3,500 to the nearest hundred. </a:t>
            </a:r>
          </a:p>
          <a:p>
            <a:endParaRPr lang="en-GB" dirty="0">
              <a:latin typeface="Open Sans" panose="020B0606030504020204" pitchFamily="34" charset="0"/>
              <a:ea typeface="Open Sans" panose="020B0606030504020204" pitchFamily="34" charset="0"/>
              <a:cs typeface="Open Sans" panose="020B0606030504020204" pitchFamily="34" charset="0"/>
            </a:endParaRPr>
          </a:p>
          <a:p>
            <a:endParaRPr lang="en-US" dirty="0">
              <a:latin typeface="Open Sans" panose="020B0606030504020204" pitchFamily="34" charset="0"/>
              <a:ea typeface="Open Sans" panose="020B0606030504020204" pitchFamily="34" charset="0"/>
              <a:cs typeface="Open Sans" panose="020B0606030504020204" pitchFamily="34" charset="0"/>
            </a:endParaRPr>
          </a:p>
        </p:txBody>
      </p:sp>
      <p:graphicFrame>
        <p:nvGraphicFramePr>
          <p:cNvPr id="15" name="Table 6">
            <a:extLst>
              <a:ext uri="{FF2B5EF4-FFF2-40B4-BE49-F238E27FC236}">
                <a16:creationId xmlns:a16="http://schemas.microsoft.com/office/drawing/2014/main" id="{07CE4DBA-800F-46B1-AD54-1356798E7B09}"/>
              </a:ext>
            </a:extLst>
          </p:cNvPr>
          <p:cNvGraphicFramePr>
            <a:graphicFrameLocks noGrp="1"/>
          </p:cNvGraphicFramePr>
          <p:nvPr>
            <p:extLst/>
          </p:nvPr>
        </p:nvGraphicFramePr>
        <p:xfrm>
          <a:off x="9452888" y="5069473"/>
          <a:ext cx="2543190" cy="1066800"/>
        </p:xfrm>
        <a:graphic>
          <a:graphicData uri="http://schemas.openxmlformats.org/drawingml/2006/table">
            <a:tbl>
              <a:tblPr firstRow="1" bandRow="1">
                <a:tableStyleId>{5940675A-B579-460E-94D1-54222C63F5DA}</a:tableStyleId>
              </a:tblPr>
              <a:tblGrid>
                <a:gridCol w="2543190">
                  <a:extLst>
                    <a:ext uri="{9D8B030D-6E8A-4147-A177-3AD203B41FA5}">
                      <a16:colId xmlns:a16="http://schemas.microsoft.com/office/drawing/2014/main" val="2783366662"/>
                    </a:ext>
                  </a:extLst>
                </a:gridCol>
              </a:tblGrid>
              <a:tr h="1038225">
                <a:tc>
                  <a:txBody>
                    <a:bodyPr/>
                    <a:lstStyle/>
                    <a:p>
                      <a:pPr lvl="0" algn="l">
                        <a:buNone/>
                      </a:pPr>
                      <a:r>
                        <a:rPr lang="en-US" sz="1600" b="1" dirty="0">
                          <a:latin typeface="Open Sans" panose="020B0606030504020204" pitchFamily="34" charset="0"/>
                          <a:ea typeface="Open Sans" panose="020B0606030504020204" pitchFamily="34" charset="0"/>
                          <a:cs typeface="Open Sans" panose="020B0606030504020204" pitchFamily="34" charset="0"/>
                        </a:rPr>
                        <a:t>Extension</a:t>
                      </a:r>
                    </a:p>
                    <a:p>
                      <a:pPr lvl="0" algn="l">
                        <a:buNone/>
                      </a:pPr>
                      <a:endParaRPr lang="en-US" sz="1600" b="1" dirty="0">
                        <a:latin typeface="Open Sans" panose="020B0606030504020204" pitchFamily="34" charset="0"/>
                        <a:ea typeface="Open Sans" panose="020B0606030504020204" pitchFamily="34" charset="0"/>
                        <a:cs typeface="Open Sans" panose="020B0606030504020204" pitchFamily="34" charset="0"/>
                      </a:endParaRPr>
                    </a:p>
                    <a:p>
                      <a:pPr lvl="0" algn="l">
                        <a:buNone/>
                      </a:pPr>
                      <a:r>
                        <a:rPr lang="en-US" sz="1600" b="0" i="0" u="none" strike="noStrike" noProof="0" dirty="0">
                          <a:solidFill>
                            <a:srgbClr val="000000"/>
                          </a:solidFill>
                          <a:latin typeface="Open Sans" panose="020B0606030504020204" pitchFamily="34" charset="0"/>
                          <a:ea typeface="Open Sans" panose="020B0606030504020204" pitchFamily="34" charset="0"/>
                          <a:cs typeface="Open Sans" panose="020B0606030504020204" pitchFamily="34" charset="0"/>
                        </a:rPr>
                        <a:t>Can you write a similar pattern?</a:t>
                      </a:r>
                      <a:endParaRPr lang="en-US" sz="1600" dirty="0">
                        <a:latin typeface="Open Sans" panose="020B0606030504020204" pitchFamily="34" charset="0"/>
                        <a:ea typeface="Open Sans" panose="020B0606030504020204" pitchFamily="34" charset="0"/>
                        <a:cs typeface="Open Sans" panose="020B0606030504020204" pitchFamily="34" charset="0"/>
                      </a:endParaRPr>
                    </a:p>
                  </a:txBody>
                  <a:tcPr>
                    <a:solidFill>
                      <a:schemeClr val="bg1">
                        <a:lumMod val="95000"/>
                      </a:schemeClr>
                    </a:solidFill>
                  </a:tcPr>
                </a:tc>
                <a:extLst>
                  <a:ext uri="{0D108BD9-81ED-4DB2-BD59-A6C34878D82A}">
                    <a16:rowId xmlns:a16="http://schemas.microsoft.com/office/drawing/2014/main" val="3456085870"/>
                  </a:ext>
                </a:extLst>
              </a:tr>
            </a:tbl>
          </a:graphicData>
        </a:graphic>
      </p:graphicFrame>
      <p:pic>
        <p:nvPicPr>
          <p:cNvPr id="9" name="Picture 8">
            <a:extLst>
              <a:ext uri="{FF2B5EF4-FFF2-40B4-BE49-F238E27FC236}">
                <a16:creationId xmlns:a16="http://schemas.microsoft.com/office/drawing/2014/main" id="{B3AAECB0-5CCF-434F-AD02-EC99CAAE290C}"/>
              </a:ext>
            </a:extLst>
          </p:cNvPr>
          <p:cNvPicPr>
            <a:picLocks noChangeAspect="1"/>
          </p:cNvPicPr>
          <p:nvPr/>
        </p:nvPicPr>
        <p:blipFill>
          <a:blip r:embed="rId3"/>
          <a:stretch>
            <a:fillRect/>
          </a:stretch>
        </p:blipFill>
        <p:spPr>
          <a:xfrm>
            <a:off x="6666781" y="3530676"/>
            <a:ext cx="1304657" cy="1304657"/>
          </a:xfrm>
          <a:prstGeom prst="rect">
            <a:avLst/>
          </a:prstGeom>
        </p:spPr>
      </p:pic>
      <p:sp>
        <p:nvSpPr>
          <p:cNvPr id="14" name="TextBox 13">
            <a:extLst>
              <a:ext uri="{FF2B5EF4-FFF2-40B4-BE49-F238E27FC236}">
                <a16:creationId xmlns:a16="http://schemas.microsoft.com/office/drawing/2014/main" id="{7280E3B0-7AD5-48CC-B1F4-DA1C8502825D}"/>
              </a:ext>
            </a:extLst>
          </p:cNvPr>
          <p:cNvSpPr txBox="1"/>
          <p:nvPr/>
        </p:nvSpPr>
        <p:spPr>
          <a:xfrm>
            <a:off x="3437626" y="6351841"/>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200" dirty="0">
                <a:ea typeface="+mn-lt"/>
                <a:cs typeface="+mn-lt"/>
                <a:hlinkClick r:id="rId4"/>
              </a:rPr>
            </a:br>
            <a:r>
              <a:rPr lang="en-US" sz="1200" dirty="0">
                <a:solidFill>
                  <a:schemeClr val="accent5">
                    <a:lumMod val="75000"/>
                  </a:schemeClr>
                </a:solidFill>
                <a:latin typeface="Open Sans" panose="020B0606030504020204" pitchFamily="34" charset="0"/>
                <a:ea typeface="Open Sans" panose="020B0606030504020204" pitchFamily="34" charset="0"/>
                <a:cs typeface="Open Sans" panose="020B0606030504020204" pitchFamily="34" charset="0"/>
                <a:hlinkClick r:id="rId4"/>
              </a:rPr>
              <a:t>thirdspacelearning.com</a:t>
            </a:r>
            <a:r>
              <a:rPr lang="en-US" sz="1200" dirty="0">
                <a:latin typeface="Open Sans" panose="020B0606030504020204" pitchFamily="34" charset="0"/>
                <a:ea typeface="Open Sans" panose="020B0606030504020204" pitchFamily="34" charset="0"/>
                <a:cs typeface="Open Sans" panose="020B0606030504020204" pitchFamily="34" charset="0"/>
              </a:rPr>
              <a:t> Specialist 1-to-1 </a:t>
            </a:r>
            <a:r>
              <a:rPr lang="en-US" sz="1200" dirty="0" err="1">
                <a:latin typeface="Open Sans" panose="020B0606030504020204" pitchFamily="34" charset="0"/>
                <a:ea typeface="Open Sans" panose="020B0606030504020204" pitchFamily="34" charset="0"/>
                <a:cs typeface="Open Sans" panose="020B0606030504020204" pitchFamily="34" charset="0"/>
              </a:rPr>
              <a:t>maths</a:t>
            </a:r>
            <a:r>
              <a:rPr lang="en-US" sz="1200" dirty="0">
                <a:latin typeface="Open Sans" panose="020B0606030504020204" pitchFamily="34" charset="0"/>
                <a:ea typeface="Open Sans" panose="020B0606030504020204" pitchFamily="34" charset="0"/>
                <a:cs typeface="Open Sans" panose="020B0606030504020204" pitchFamily="34" charset="0"/>
              </a:rPr>
              <a:t> interventions and curriculum resources</a:t>
            </a:r>
          </a:p>
          <a:p>
            <a:pPr algn="r"/>
            <a:endParaRPr lang="en-US" sz="1200" dirty="0">
              <a:cs typeface="Calibri"/>
            </a:endParaRPr>
          </a:p>
          <a:p>
            <a:pPr algn="r"/>
            <a:endParaRPr lang="en-US" sz="1200" dirty="0">
              <a:cs typeface="Calibri"/>
            </a:endParaRPr>
          </a:p>
        </p:txBody>
      </p:sp>
      <p:sp>
        <p:nvSpPr>
          <p:cNvPr id="16" name="Rectangle 15">
            <a:extLst>
              <a:ext uri="{FF2B5EF4-FFF2-40B4-BE49-F238E27FC236}">
                <a16:creationId xmlns:a16="http://schemas.microsoft.com/office/drawing/2014/main" id="{E16BA0F5-0409-49C6-8EBC-CCF6C605ACA7}"/>
              </a:ext>
            </a:extLst>
          </p:cNvPr>
          <p:cNvSpPr/>
          <p:nvPr/>
        </p:nvSpPr>
        <p:spPr>
          <a:xfrm>
            <a:off x="1141562" y="0"/>
            <a:ext cx="11050438" cy="371655"/>
          </a:xfrm>
          <a:prstGeom prst="rect">
            <a:avLst/>
          </a:prstGeom>
          <a:solidFill>
            <a:srgbClr val="388B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GB" sz="1400" b="1" dirty="0">
                <a:solidFill>
                  <a:schemeClr val="bg1"/>
                </a:solidFill>
                <a:latin typeface="Open Sans" panose="020B0606030504020204"/>
                <a:ea typeface="Tahoma"/>
                <a:cs typeface="Calibri"/>
              </a:rPr>
              <a:t>Year 5 Place Value Lesson 3</a:t>
            </a:r>
            <a:endParaRPr lang="en-US" sz="1400" dirty="0">
              <a:solidFill>
                <a:schemeClr val="bg1"/>
              </a:solidFill>
              <a:latin typeface="Open Sans" panose="020B0606030504020204"/>
              <a:cs typeface="Calibri"/>
            </a:endParaRPr>
          </a:p>
        </p:txBody>
      </p:sp>
      <p:sp>
        <p:nvSpPr>
          <p:cNvPr id="17" name="TextBox 16">
            <a:extLst>
              <a:ext uri="{FF2B5EF4-FFF2-40B4-BE49-F238E27FC236}">
                <a16:creationId xmlns:a16="http://schemas.microsoft.com/office/drawing/2014/main" id="{5FB68BF8-C588-4890-ADD5-88D891E93D0E}"/>
              </a:ext>
            </a:extLst>
          </p:cNvPr>
          <p:cNvSpPr txBox="1"/>
          <p:nvPr/>
        </p:nvSpPr>
        <p:spPr>
          <a:xfrm>
            <a:off x="166598" y="436435"/>
            <a:ext cx="11829480" cy="46166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Nunito" panose="02000303000000000000" pitchFamily="2" charset="0"/>
              </a:rPr>
              <a:t>To be able t</a:t>
            </a:r>
            <a:r>
              <a:rPr lang="en-GB" sz="2400" b="1" dirty="0">
                <a:latin typeface="Nunito" panose="02000303000000000000" pitchFamily="2" charset="0"/>
              </a:rPr>
              <a:t>o round to the nearest 10, 100 and 1,000</a:t>
            </a:r>
            <a:endParaRPr lang="en-US" sz="1600" dirty="0">
              <a:latin typeface="Nunito" panose="02000303000000000000" pitchFamily="2" charset="0"/>
              <a:cs typeface="Calibri"/>
            </a:endParaRPr>
          </a:p>
        </p:txBody>
      </p:sp>
      <p:pic>
        <p:nvPicPr>
          <p:cNvPr id="18" name="Picture 17">
            <a:extLst>
              <a:ext uri="{FF2B5EF4-FFF2-40B4-BE49-F238E27FC236}">
                <a16:creationId xmlns:a16="http://schemas.microsoft.com/office/drawing/2014/main" id="{8BB999F2-76FD-4B51-B0FC-65BEB95D5D03}"/>
              </a:ext>
            </a:extLst>
          </p:cNvPr>
          <p:cNvPicPr>
            <a:picLocks noChangeAspect="1"/>
          </p:cNvPicPr>
          <p:nvPr/>
        </p:nvPicPr>
        <p:blipFill>
          <a:blip r:embed="rId5"/>
          <a:stretch>
            <a:fillRect/>
          </a:stretch>
        </p:blipFill>
        <p:spPr>
          <a:xfrm>
            <a:off x="0" y="-2339"/>
            <a:ext cx="1146147" cy="371888"/>
          </a:xfrm>
          <a:prstGeom prst="rect">
            <a:avLst/>
          </a:prstGeom>
        </p:spPr>
      </p:pic>
      <p:sp>
        <p:nvSpPr>
          <p:cNvPr id="19" name="Date Placeholder 1">
            <a:extLst>
              <a:ext uri="{FF2B5EF4-FFF2-40B4-BE49-F238E27FC236}">
                <a16:creationId xmlns:a16="http://schemas.microsoft.com/office/drawing/2014/main" id="{0B8DE5B5-CDCC-4DB4-906B-95E177A16EDB}"/>
              </a:ext>
            </a:extLst>
          </p:cNvPr>
          <p:cNvSpPr>
            <a:spLocks noGrp="1"/>
          </p:cNvSpPr>
          <p:nvPr>
            <p:ph type="dt" sz="half" idx="10"/>
          </p:nvPr>
        </p:nvSpPr>
        <p:spPr>
          <a:xfrm>
            <a:off x="-721" y="-16078"/>
            <a:ext cx="2743200" cy="365125"/>
          </a:xfrm>
        </p:spPr>
        <p:txBody>
          <a:bodyPr/>
          <a:lstStyle/>
          <a:p>
            <a:fld id="{F599E95C-94F8-4F4B-A876-BEF0C20F6407}" type="datetime1">
              <a:rPr lang="en-GB" sz="1400" b="1" smtClean="0">
                <a:solidFill>
                  <a:schemeClr val="tx1"/>
                </a:solidFill>
                <a:latin typeface="Open Sans" panose="020B0606030504020204" pitchFamily="34" charset="0"/>
                <a:ea typeface="Open Sans" panose="020B0606030504020204" pitchFamily="34" charset="0"/>
                <a:cs typeface="Open Sans" panose="020B0606030504020204" pitchFamily="34" charset="0"/>
              </a:rPr>
              <a:t>18/03/2019</a:t>
            </a:fld>
            <a:endParaRPr lang="en-GB" sz="14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1017770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TotalTime>
  <Words>2886</Words>
  <Application>Microsoft Office PowerPoint</Application>
  <PresentationFormat>Widescreen</PresentationFormat>
  <Paragraphs>495</Paragraphs>
  <Slides>31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Calibri</vt:lpstr>
      <vt:lpstr>Calibri Light</vt:lpstr>
      <vt:lpstr>Nunito</vt:lpstr>
      <vt:lpstr>Nunito ExtraBold</vt:lpstr>
      <vt:lpstr>Open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W</dc:creator>
  <cp:lastModifiedBy> </cp:lastModifiedBy>
  <cp:revision>9</cp:revision>
  <dcterms:created xsi:type="dcterms:W3CDTF">2018-08-31T10:40:08Z</dcterms:created>
  <dcterms:modified xsi:type="dcterms:W3CDTF">2019-03-18T14:16:16Z</dcterms:modified>
</cp:coreProperties>
</file>