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C89"/>
    <a:srgbClr val="00CC99"/>
    <a:srgbClr val="00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71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90E22A-6907-40E8-B704-56EAFE5D82EC}" type="datetimeFigureOut">
              <a:rPr lang="en-US" smtClean="0"/>
              <a:t>3/18/2019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801D91-06B6-4187-A982-4D7BEA54E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6768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cs typeface="MS PGothic" panose="020B0600070205080204" pitchFamily="34" charset="-128"/>
              </a:rPr>
              <a:t>Children may find mnemonics helpful, they may not, in terms of metacognition (thinking about thinking) it is worthwhile for the children to consider it as a strategy and in time choose whether to use known mnemonics or write their own. Or not.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801D91-06B6-4187-A982-4D7BEA54EFB8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31145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8F4814-9C9E-4686-9A81-50F25492D4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EB3C2F-22C9-4795-8A98-5F677EB2C3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C60C91-CBAE-4087-A0A8-430F882CFF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359BD-A4C6-4347-AD0A-71543C252EC0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674D28-1A0F-4ECB-BAD9-CD2C308BE3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C9441-EDFB-4977-8F64-8A5FA8EE76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57292-1E96-49F0-BA10-CB81379AB4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45893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BA253-6009-48AE-862F-B547B0485D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645BDA-E65F-47BB-AB41-6D3FD47388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D76FC6-F656-411E-A158-9E749D9067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359BD-A4C6-4347-AD0A-71543C252EC0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4D62C2-6271-4DDA-9DEC-8558976B66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9B8ED-26F6-4B35-9343-809D2D93E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57292-1E96-49F0-BA10-CB81379AB4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2686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F49345-5710-42D6-ABA8-F50372A23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B1879D-0495-4EAD-8709-0EE8EFDF23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BC5818-076F-4E74-B483-7D2F1E54AC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359BD-A4C6-4347-AD0A-71543C252EC0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2F9EC6-A40D-456D-9BEC-BC28C18E9B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9E7949-F846-4D98-A596-58A0B918B5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57292-1E96-49F0-BA10-CB81379AB4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7993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1FDF33-155E-4384-B10B-9301676643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D5D47C-51F8-4153-ADBF-B92509B905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EE3469-1C09-452D-BD44-7E4C235334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6237FF-9E06-4F57-B7FF-6952B2A8EF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359BD-A4C6-4347-AD0A-71543C252EC0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879838-64F4-427D-87EA-E5463B2D01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2C1CF3-CBBB-4BA4-B221-BF17238598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57292-1E96-49F0-BA10-CB81379AB4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25450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6A12CC-17BF-4D37-A566-445F8A6EA9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3031DF-1976-44CC-A285-5E9F38A9D1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FD8C44-03E8-4692-B03C-6FCD040F1A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8159BC3-3524-45B5-946C-2242A98AF46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94B3924-26DF-4610-80F7-E0A53D65AD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255BECC-5EC6-4C2A-A27E-61B944B312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359BD-A4C6-4347-AD0A-71543C252EC0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7F34ED5-ED7E-46D7-AADD-099B9BC356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9D3238-0194-4686-BEB8-D0B2471561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57292-1E96-49F0-BA10-CB81379AB4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4902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EFA2EC-A5B7-4359-B6EC-71F1DFA22B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A0B782-8100-4AD1-A6D7-7607814296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359BD-A4C6-4347-AD0A-71543C252EC0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AE5139C-E684-4765-AE2D-F10AD8BE26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F081474-80A0-4607-B7F6-C30CFBE4AF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57292-1E96-49F0-BA10-CB81379AB4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2161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413FCA3-6A86-440D-B054-5B1265B3BA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359BD-A4C6-4347-AD0A-71543C252EC0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DFFFC2D-96F4-4B18-B088-B82392E460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AAAD20-0A15-4AC7-A2B1-E064CACB65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57292-1E96-49F0-BA10-CB81379AB4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4042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A3CD77-0F48-49EF-BC0A-BCEC31EA32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4F6CE5-182B-4CD7-9EC1-49ADF26045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B035C5-12A5-4901-AB19-EA66BF1D39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F365A9-D73C-48C3-B047-6623EAD3D4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359BD-A4C6-4347-AD0A-71543C252EC0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B9317B-9A15-44C0-9CB9-CDF4C2D9CD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D883BC-A331-4F75-9896-C5BF89981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57292-1E96-49F0-BA10-CB81379AB4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24594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8209D4-071C-4859-99BA-3FABAEFFF5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424CC18-8C43-467B-A43C-41ADDBE0E5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C06E8E-B9B3-4CBE-A9CC-5CBE0AAE1F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07E0FD-7C2E-4484-B2A4-4A3A63C4C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359BD-A4C6-4347-AD0A-71543C252EC0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0EB616-7899-4E2A-88A8-714E591A25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E92B1B-B76A-4DFD-8A5A-59E967871D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57292-1E96-49F0-BA10-CB81379AB4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9971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2209ED-0980-478C-9A3E-422BAB7B78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DBFF41-1413-4FAE-B872-EA03971281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DD2CD4-A215-4200-98C7-31E9CACFFA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359BD-A4C6-4347-AD0A-71543C252EC0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6CF385-1820-4175-B170-4FB77F67D5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5BF582-DFAB-4A85-AD19-6D5FC8DEA2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57292-1E96-49F0-BA10-CB81379AB4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7656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5017B3D-A6CF-4A4C-920C-346F9AE2D9C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3D39BD-3AA1-4F37-908C-62E8DBB41C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0D13DA-E820-4885-B00F-28E5EC1EC8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359BD-A4C6-4347-AD0A-71543C252EC0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AE76C7-A02E-4543-8459-295D4ECCA4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E86D32-EE19-469E-9A1B-836D47699F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57292-1E96-49F0-BA10-CB81379AB4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72882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E445D3D-C4AE-4A57-8F5D-22722F9ECF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29EC7B-7D57-496B-9FA2-B8E06B6FEB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515536-4B5A-4D9B-B02C-2E4B8348E5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E359BD-A4C6-4347-AD0A-71543C252EC0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745B91-8393-45BF-A6F8-D21ABA8A3B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DAFB7E-3CA3-45BB-BE28-D07DF83151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057292-1E96-49F0-BA10-CB81379AB4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389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thirdspacelearning.com/ub-interventions-general/?utm_source=place_value_pp_lessons&amp;utm_medium=referral&amp;utm_campaign=year_5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thirdspacelearning.com/ub-interventions-general/?utm_source=place_value_pp_lessons&amp;utm_medium=referral&amp;utm_campaign=year_5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thirdspacelearning.com/ub-interventions-general/?utm_source=place_value_pp_lessons&amp;utm_medium=referral&amp;utm_campaign=year_5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thirdspacelearning.com/ub-interventions-general/?utm_source=place_value_pp_lessons&amp;utm_medium=referral&amp;utm_campaign=year_5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thirdspacelearning.com/ub-interventions-general/?utm_source=place_value_pp_lessons&amp;utm_medium=referral&amp;utm_campaign=year_5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thirdspacelearning.com/ub-interventions-general/?utm_source=place_value_pp_lessons&amp;utm_medium=referral&amp;utm_campaign=year_5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thirdspacelearning.com/ub-interventions-general/?utm_source=place_value_pp_lessons&amp;utm_medium=referral&amp;utm_campaign=year_5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thirdspacelearning.com/ub-interventions-general/?utm_source=place_value_pp_lessons&amp;utm_medium=referral&amp;utm_campaign=year_5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thirdspacelearning.com/ub-interventions-general/?utm_source=place_value_pp_lessons&amp;utm_medium=referral&amp;utm_campaign=year_5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thirdspacelearning.com/ub-interventions-general/?utm_source=place_value_pp_lessons&amp;utm_medium=referral&amp;utm_campaign=year_5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thirdspacelearning.com/ub-interventions-general/?utm_source=place_value_pp_lessons&amp;utm_medium=referral&amp;utm_campaign=year_5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thirdspacelearning.com/ub-interventions-general/?utm_source=place_value_pp_lessons&amp;utm_medium=referral&amp;utm_campaign=year_5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thirdspacelearning.com/ub-interventions-general/?utm_source=place_value_pp_lessons&amp;utm_medium=referral&amp;utm_campaign=year_5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thirdspacelearning.com/ub-interventions-general/?utm_source=place_value_pp_lessons&amp;utm_medium=referral&amp;utm_campaign=year_5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thirdspacelearning.com/ub-interventions-general/?utm_source=place_value_pp_lessons&amp;utm_medium=referral&amp;utm_campaign=year_5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thirdspacelearning.com/ub-interventions-general/?utm_source=place_value_pp_lessons&amp;utm_medium=referral&amp;utm_campaign=year_5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thirdspacelearning.com/ub-interventions-general/?utm_source=place_value_pp_lessons&amp;utm_medium=referral&amp;utm_campaign=year_5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thirdspacelearning.com/ub-interventions-general/?utm_source=place_value_pp_lessons&amp;utm_medium=referral&amp;utm_campaign=year_5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thirdspacelearning.com/ub-interventions-general/?utm_source=place_value_pp_lessons&amp;utm_medium=referral&amp;utm_campaign=year_5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thirdspacelearning.com/ub-interventions-general/?utm_source=place_value_pp_lessons&amp;utm_medium=referral&amp;utm_campaign=year_5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thirdspacelearning.com/ub-interventions-general/?utm_source=place_value_pp_lessons&amp;utm_medium=referral&amp;utm_campaign=year_5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thirdspacelearning.com/ub-interventions-general/?utm_source=place_value_pp_lessons&amp;utm_medium=referral&amp;utm_campaign=year_5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thirdspacelearning.com/ub-interventions-general/?utm_source=place_value_pp_lessons&amp;utm_medium=referral&amp;utm_campaign=year_5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thirdspacelearning.com/ub-interventions-general/?utm_source=place_value_pp_lessons&amp;utm_medium=referral&amp;utm_campaign=year_5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thirdspacelearning.com/ub-interventions-general/?utm_source=place_value_pp_lessons&amp;utm_medium=referral&amp;utm_campaign=year_5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thirdspacelearning.com/ub-interventions-general/?utm_source=place_value_pp_lessons&amp;utm_medium=referral&amp;utm_campaign=year_5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thirdspacelearning.com/ub-interventions-general/?utm_source=place_value_pp_lessons&amp;utm_medium=referral&amp;utm_campaign=year_5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thirdspacelearning.com/ub-interventions-general/?utm_source=place_value_pp_lessons&amp;utm_medium=referral&amp;utm_campaign=year_5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thirdspacelearning.com/ub-interventions-general/?utm_source=place_value_pp_lessons&amp;utm_medium=referral&amp;utm_campaign=year_5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thirdspacelearning.com/ub-interventions-general/?utm_source=place_value_pp_lessons&amp;utm_medium=referral&amp;utm_campaign=year_5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thirdspacelearning.com/ub-interventions-general/?utm_source=place_value_pp_lessons&amp;utm_medium=referral&amp;utm_campaign=year_5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thirdspacelearning.com/ub-interventions-general/?utm_source=place_value_pp_lessons&amp;utm_medium=referral&amp;utm_campaign=year_5" TargetMode="Externa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thirdspacelearning.com/ub-interventions-general/?utm_source=place_value_pp_lessons&amp;utm_medium=referral&amp;utm_campaign=year_5" TargetMode="Externa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thirdspacelearning.com/ub-interventions-general/?utm_source=place_value_pp_lessons&amp;utm_medium=referral&amp;utm_campaign=year_5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thirdspacelearning.com/ub-interventions-general/?utm_source=place_value_pp_lessons&amp;utm_medium=referral&amp;utm_campaign=year_5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thirdspacelearning.com/ub-interventions-general/?utm_source=place_value_pp_lessons&amp;utm_medium=referral&amp;utm_campaign=year_5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png"/><Relationship Id="rId4" Type="http://schemas.openxmlformats.org/officeDocument/2006/relationships/image" Target="../media/image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thirdspacelearning.com/ub-interventions-general/?utm_source=place_value_pp_lessons&amp;utm_medium=referral&amp;utm_campaign=year_5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png"/><Relationship Id="rId4" Type="http://schemas.openxmlformats.org/officeDocument/2006/relationships/image" Target="../media/image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hyperlink" Target="https://thirdspacelearning.com/ub-interventions-general/?utm_source=place_value_pp_lessons&amp;utm_medium=referral&amp;utm_campaign=year_5" TargetMode="External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0367A3A6-0ADD-48A5-A930-FA2D493BDBF5}"/>
              </a:ext>
            </a:extLst>
          </p:cNvPr>
          <p:cNvSpPr/>
          <p:nvPr/>
        </p:nvSpPr>
        <p:spPr>
          <a:xfrm>
            <a:off x="1141562" y="0"/>
            <a:ext cx="11050438" cy="371655"/>
          </a:xfrm>
          <a:prstGeom prst="rect">
            <a:avLst/>
          </a:prstGeom>
          <a:solidFill>
            <a:srgbClr val="388B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400" b="1" dirty="0">
                <a:solidFill>
                  <a:schemeClr val="bg1"/>
                </a:solidFill>
                <a:latin typeface="Open Sans" panose="020B0606030504020204"/>
                <a:ea typeface="Tahoma"/>
                <a:cs typeface="Calibri"/>
              </a:rPr>
              <a:t>Year 5 Place Value Lesson 2</a:t>
            </a:r>
            <a:endParaRPr lang="en-US" sz="1400" dirty="0">
              <a:solidFill>
                <a:schemeClr val="bg1"/>
              </a:solidFill>
              <a:latin typeface="Open Sans" panose="020B0606030504020204"/>
              <a:cs typeface="Calibri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0FF9EEF-9E85-4679-8ED7-CD69E9D229AD}"/>
              </a:ext>
            </a:extLst>
          </p:cNvPr>
          <p:cNvSpPr/>
          <p:nvPr/>
        </p:nvSpPr>
        <p:spPr>
          <a:xfrm>
            <a:off x="-721" y="6487063"/>
            <a:ext cx="12193438" cy="3716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cs typeface="Calibri"/>
            </a:endParaRPr>
          </a:p>
        </p:txBody>
      </p:sp>
      <p:pic>
        <p:nvPicPr>
          <p:cNvPr id="8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260BEEFB-85DA-4383-9A0A-3BFA069D9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98" y="6605856"/>
            <a:ext cx="1553833" cy="13047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9F0DBB3-7652-4F63-8317-3FB816C7830B}"/>
              </a:ext>
            </a:extLst>
          </p:cNvPr>
          <p:cNvSpPr txBox="1"/>
          <p:nvPr/>
        </p:nvSpPr>
        <p:spPr>
          <a:xfrm>
            <a:off x="3437626" y="6351841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200" dirty="0">
                <a:ea typeface="+mn-lt"/>
                <a:cs typeface="+mn-lt"/>
                <a:hlinkClick r:id="rId3"/>
              </a:rPr>
            </a:br>
            <a:r>
              <a:rPr lang="en-US" sz="1200" dirty="0">
                <a:solidFill>
                  <a:schemeClr val="accent5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3"/>
              </a:rPr>
              <a:t>thirdspacelearning.com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Specialist 1-to-1 </a:t>
            </a:r>
            <a:r>
              <a:rPr lang="en-US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maths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cs typeface="Calibri"/>
            </a:endParaRPr>
          </a:p>
          <a:p>
            <a:pPr algn="r"/>
            <a:endParaRPr lang="en-US" sz="1200" dirty="0">
              <a:cs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C333846-F03C-465F-94F9-0889670427B8}"/>
              </a:ext>
            </a:extLst>
          </p:cNvPr>
          <p:cNvSpPr txBox="1"/>
          <p:nvPr/>
        </p:nvSpPr>
        <p:spPr>
          <a:xfrm>
            <a:off x="181258" y="326537"/>
            <a:ext cx="11829480" cy="80021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Nunito" panose="02000303000000000000" pitchFamily="2" charset="0"/>
              </a:rPr>
              <a:t>To be able to </a:t>
            </a:r>
            <a:r>
              <a:rPr lang="en-GB" sz="2800" b="1" dirty="0">
                <a:latin typeface="Nunito" panose="02000303000000000000" pitchFamily="2" charset="0"/>
              </a:rPr>
              <a:t>recognise and use Roman Numerals up to M (1,000)</a:t>
            </a:r>
            <a:endParaRPr lang="en-US" sz="2800" dirty="0">
              <a:latin typeface="Nunito" panose="02000303000000000000" pitchFamily="2" charset="0"/>
              <a:cs typeface="Calibri"/>
            </a:endParaRPr>
          </a:p>
          <a:p>
            <a:endParaRPr lang="en-US" dirty="0">
              <a:latin typeface="Nunito" panose="02000303000000000000" pitchFamily="2" charset="0"/>
              <a:cs typeface="Calibri"/>
            </a:endParaRPr>
          </a:p>
        </p:txBody>
      </p:sp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DA478E84-08F0-40CB-9E36-915412A965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0377258"/>
              </p:ext>
            </p:extLst>
          </p:nvPr>
        </p:nvGraphicFramePr>
        <p:xfrm>
          <a:off x="9371012" y="1181100"/>
          <a:ext cx="254319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319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268605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6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Success Criteria:</a:t>
                      </a:r>
                    </a:p>
                    <a:p>
                      <a:pPr lvl="0" algn="l">
                        <a:buNone/>
                      </a:pPr>
                      <a:endParaRPr lang="en-US" sz="16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Must: 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 can use concrete resources to represent Roman Numerals up to C (100);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Should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C (100) using Roman Numerals; 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M (1,000) using Roman Numerals.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C203D00-DE0D-449A-89E3-E47E8A4A43B8}"/>
              </a:ext>
            </a:extLst>
          </p:cNvPr>
          <p:cNvSpPr txBox="1"/>
          <p:nvPr/>
        </p:nvSpPr>
        <p:spPr>
          <a:xfrm>
            <a:off x="376326" y="1085850"/>
            <a:ext cx="8454605" cy="33855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Starter:</a:t>
            </a:r>
            <a:endParaRPr lang="en-US"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E6700B-C5AB-45D6-B5D2-3BD638225DA5}"/>
              </a:ext>
            </a:extLst>
          </p:cNvPr>
          <p:cNvSpPr txBox="1"/>
          <p:nvPr/>
        </p:nvSpPr>
        <p:spPr>
          <a:xfrm>
            <a:off x="376324" y="1383247"/>
            <a:ext cx="8454605" cy="1415772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 am going to shout out some numbers, you need to make them in their numeral and Roman Numeral form using the lollipop sticks on your table. </a:t>
            </a: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 example, three would be: </a:t>
            </a:r>
          </a:p>
          <a:p>
            <a:r>
              <a:rPr lang="en-US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7769955-EEF5-49CD-A345-DD9EA9A9A1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2339"/>
            <a:ext cx="1146147" cy="371888"/>
          </a:xfrm>
          <a:prstGeom prst="rect">
            <a:avLst/>
          </a:prstGeom>
        </p:spPr>
      </p:pic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18F76B5-E216-484E-A8D6-FDB68786C99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-721" y="-16078"/>
            <a:ext cx="2743200" cy="365125"/>
          </a:xfrm>
        </p:spPr>
        <p:txBody>
          <a:bodyPr/>
          <a:lstStyle/>
          <a:p>
            <a:fld id="{F599E95C-94F8-4F4B-A876-BEF0C20F6407}" type="datetime1">
              <a:rPr lang="en-GB" sz="1400" b="1" smtClean="0">
                <a:solidFill>
                  <a:schemeClr val="tx1"/>
                </a:solidFill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18/03/2019</a:t>
            </a:fld>
            <a:endParaRPr lang="en-GB" sz="1400" b="1" dirty="0">
              <a:solidFill>
                <a:schemeClr val="tx1"/>
              </a:solidFill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32D8DFF-7A9B-4ACF-BD23-8EB228761F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06760" y="2644551"/>
            <a:ext cx="4867538" cy="3296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3993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0FF9EEF-9E85-4679-8ED7-CD69E9D229AD}"/>
              </a:ext>
            </a:extLst>
          </p:cNvPr>
          <p:cNvSpPr/>
          <p:nvPr/>
        </p:nvSpPr>
        <p:spPr>
          <a:xfrm>
            <a:off x="-721" y="6487063"/>
            <a:ext cx="12193438" cy="3716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cs typeface="Calibri"/>
            </a:endParaRPr>
          </a:p>
        </p:txBody>
      </p:sp>
      <p:pic>
        <p:nvPicPr>
          <p:cNvPr id="8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260BEEFB-85DA-4383-9A0A-3BFA069D9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98" y="6605856"/>
            <a:ext cx="1553833" cy="130475"/>
          </a:xfrm>
          <a:prstGeom prst="rect">
            <a:avLst/>
          </a:prstGeom>
        </p:spPr>
      </p:pic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DA478E84-08F0-40CB-9E36-915412A965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564443"/>
              </p:ext>
            </p:extLst>
          </p:nvPr>
        </p:nvGraphicFramePr>
        <p:xfrm>
          <a:off x="9371012" y="1181100"/>
          <a:ext cx="254319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319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268605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6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Success Criteria:</a:t>
                      </a:r>
                    </a:p>
                    <a:p>
                      <a:pPr lvl="0" algn="l">
                        <a:buNone/>
                      </a:pPr>
                      <a:endParaRPr lang="en-US" sz="16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Must: 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 can use concrete resources to represent Roman Numerals up to C (100);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Should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C (100) using Roman Numerals; 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M (1,000) using Roman Numerals.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C203D00-DE0D-449A-89E3-E47E8A4A43B8}"/>
              </a:ext>
            </a:extLst>
          </p:cNvPr>
          <p:cNvSpPr txBox="1"/>
          <p:nvPr/>
        </p:nvSpPr>
        <p:spPr>
          <a:xfrm>
            <a:off x="376326" y="1085850"/>
            <a:ext cx="8454605" cy="33855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Activity 1:</a:t>
            </a:r>
            <a:endParaRPr lang="en-US"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E6700B-C5AB-45D6-B5D2-3BD638225DA5}"/>
              </a:ext>
            </a:extLst>
          </p:cNvPr>
          <p:cNvSpPr txBox="1"/>
          <p:nvPr/>
        </p:nvSpPr>
        <p:spPr>
          <a:xfrm>
            <a:off x="376324" y="1383247"/>
            <a:ext cx="8454605" cy="323165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Roman numerals in order are:</a:t>
            </a:r>
            <a:b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 which is 1, V which is 5, X which is 10, L which is 50, C which is 100, D which is 500, and M which is 1,000. </a:t>
            </a: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 way to remember the order is using the following sentence:</a:t>
            </a:r>
          </a:p>
          <a:p>
            <a:pPr algn="ctr"/>
            <a:b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en-GB" sz="2400" b="1" i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 Value Xylophones Like Cows Dig Milk  </a:t>
            </a: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Working with your table partner, write your own sentence to help you remember!</a:t>
            </a: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C24FA03-B350-481A-8F89-7D5790C769ED}"/>
              </a:ext>
            </a:extLst>
          </p:cNvPr>
          <p:cNvSpPr txBox="1"/>
          <p:nvPr/>
        </p:nvSpPr>
        <p:spPr>
          <a:xfrm>
            <a:off x="3437626" y="6351841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200" dirty="0">
                <a:ea typeface="+mn-lt"/>
                <a:cs typeface="+mn-lt"/>
                <a:hlinkClick r:id="rId3"/>
              </a:rPr>
            </a:br>
            <a:r>
              <a:rPr lang="en-US" sz="1200" dirty="0">
                <a:solidFill>
                  <a:schemeClr val="accent5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3"/>
              </a:rPr>
              <a:t>thirdspacelearning.com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Specialist 1-to-1 </a:t>
            </a:r>
            <a:r>
              <a:rPr lang="en-US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maths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cs typeface="Calibri"/>
            </a:endParaRPr>
          </a:p>
          <a:p>
            <a:pPr algn="r"/>
            <a:endParaRPr lang="en-US" sz="1200" dirty="0">
              <a:cs typeface="Calibri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061AD25-1D35-46C4-A6DF-3EC00916E019}"/>
              </a:ext>
            </a:extLst>
          </p:cNvPr>
          <p:cNvSpPr/>
          <p:nvPr/>
        </p:nvSpPr>
        <p:spPr>
          <a:xfrm>
            <a:off x="1141562" y="0"/>
            <a:ext cx="11050438" cy="371655"/>
          </a:xfrm>
          <a:prstGeom prst="rect">
            <a:avLst/>
          </a:prstGeom>
          <a:solidFill>
            <a:srgbClr val="388B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400" b="1" dirty="0">
                <a:solidFill>
                  <a:schemeClr val="bg1"/>
                </a:solidFill>
                <a:latin typeface="Open Sans" panose="020B0606030504020204"/>
                <a:ea typeface="Tahoma"/>
                <a:cs typeface="Calibri"/>
              </a:rPr>
              <a:t>Year 5 Place Value Lesson 2</a:t>
            </a:r>
            <a:endParaRPr lang="en-US" sz="1400" dirty="0">
              <a:solidFill>
                <a:schemeClr val="bg1"/>
              </a:solidFill>
              <a:latin typeface="Open Sans" panose="020B0606030504020204"/>
              <a:cs typeface="Calibri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C7D5A6C-5A2F-4D62-A14F-2806C448A3EB}"/>
              </a:ext>
            </a:extLst>
          </p:cNvPr>
          <p:cNvSpPr txBox="1"/>
          <p:nvPr/>
        </p:nvSpPr>
        <p:spPr>
          <a:xfrm>
            <a:off x="181258" y="326537"/>
            <a:ext cx="11829480" cy="80021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Nunito" panose="02000303000000000000" pitchFamily="2" charset="0"/>
              </a:rPr>
              <a:t>To be able to </a:t>
            </a:r>
            <a:r>
              <a:rPr lang="en-GB" sz="2800" b="1" dirty="0">
                <a:latin typeface="Nunito" panose="02000303000000000000" pitchFamily="2" charset="0"/>
              </a:rPr>
              <a:t>recognise and use Roman Numerals up to M (1,000)</a:t>
            </a:r>
            <a:endParaRPr lang="en-US" sz="2800" dirty="0">
              <a:latin typeface="Nunito" panose="02000303000000000000" pitchFamily="2" charset="0"/>
              <a:cs typeface="Calibri"/>
            </a:endParaRPr>
          </a:p>
          <a:p>
            <a:endParaRPr lang="en-US" dirty="0">
              <a:latin typeface="Nunito" panose="02000303000000000000" pitchFamily="2" charset="0"/>
              <a:cs typeface="Calibri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3E73504F-9EDA-4B59-B641-04A5B9F4F0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2339"/>
            <a:ext cx="1146147" cy="371888"/>
          </a:xfrm>
          <a:prstGeom prst="rect">
            <a:avLst/>
          </a:prstGeom>
        </p:spPr>
      </p:pic>
      <p:sp>
        <p:nvSpPr>
          <p:cNvPr id="21" name="Date Placeholder 1">
            <a:extLst>
              <a:ext uri="{FF2B5EF4-FFF2-40B4-BE49-F238E27FC236}">
                <a16:creationId xmlns:a16="http://schemas.microsoft.com/office/drawing/2014/main" id="{E1368227-EF10-45EE-8A10-A2330386998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-721" y="-16078"/>
            <a:ext cx="2743200" cy="365125"/>
          </a:xfrm>
        </p:spPr>
        <p:txBody>
          <a:bodyPr/>
          <a:lstStyle/>
          <a:p>
            <a:fld id="{F599E95C-94F8-4F4B-A876-BEF0C20F6407}" type="datetime1">
              <a:rPr lang="en-GB" sz="1400" b="1" smtClean="0">
                <a:solidFill>
                  <a:schemeClr val="tx1"/>
                </a:solidFill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18/03/2019</a:t>
            </a:fld>
            <a:endParaRPr lang="en-GB" sz="1400" b="1" dirty="0">
              <a:solidFill>
                <a:schemeClr val="tx1"/>
              </a:solidFill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04316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0FF9EEF-9E85-4679-8ED7-CD69E9D229AD}"/>
              </a:ext>
            </a:extLst>
          </p:cNvPr>
          <p:cNvSpPr/>
          <p:nvPr/>
        </p:nvSpPr>
        <p:spPr>
          <a:xfrm>
            <a:off x="-721" y="6487063"/>
            <a:ext cx="12193438" cy="3716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cs typeface="Calibri"/>
            </a:endParaRPr>
          </a:p>
        </p:txBody>
      </p:sp>
      <p:pic>
        <p:nvPicPr>
          <p:cNvPr id="8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260BEEFB-85DA-4383-9A0A-3BFA069D9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98" y="6605856"/>
            <a:ext cx="1553833" cy="130475"/>
          </a:xfrm>
          <a:prstGeom prst="rect">
            <a:avLst/>
          </a:prstGeom>
        </p:spPr>
      </p:pic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DA478E84-08F0-40CB-9E36-915412A965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3463553"/>
              </p:ext>
            </p:extLst>
          </p:nvPr>
        </p:nvGraphicFramePr>
        <p:xfrm>
          <a:off x="9371012" y="1181100"/>
          <a:ext cx="254319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319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268605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6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Success Criteria:</a:t>
                      </a:r>
                    </a:p>
                    <a:p>
                      <a:pPr lvl="0" algn="l">
                        <a:buNone/>
                      </a:pPr>
                      <a:endParaRPr lang="en-US" sz="16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Must: 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 can use concrete resources to represent Roman Numerals up to C (100);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Should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C (100) using Roman Numerals; 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M (1,000) using Roman Numerals.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C203D00-DE0D-449A-89E3-E47E8A4A43B8}"/>
              </a:ext>
            </a:extLst>
          </p:cNvPr>
          <p:cNvSpPr txBox="1"/>
          <p:nvPr/>
        </p:nvSpPr>
        <p:spPr>
          <a:xfrm>
            <a:off x="376326" y="1085850"/>
            <a:ext cx="8454605" cy="33855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Talking time:</a:t>
            </a:r>
            <a:endParaRPr lang="en-US"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E6700B-C5AB-45D6-B5D2-3BD638225DA5}"/>
              </a:ext>
            </a:extLst>
          </p:cNvPr>
          <p:cNvSpPr txBox="1"/>
          <p:nvPr/>
        </p:nvSpPr>
        <p:spPr>
          <a:xfrm>
            <a:off x="376324" y="1383247"/>
            <a:ext cx="8454605" cy="120032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Each diagram shows a number in numerals, words and Roman Numerals. </a:t>
            </a: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 example: </a:t>
            </a: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CBC88D1-85D0-4301-9BFA-91612CFF6A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5788" y="2648433"/>
            <a:ext cx="4663217" cy="242690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7D6A0B6-1A4C-4A83-AB90-E3E5EB8840EE}"/>
              </a:ext>
            </a:extLst>
          </p:cNvPr>
          <p:cNvSpPr txBox="1"/>
          <p:nvPr/>
        </p:nvSpPr>
        <p:spPr>
          <a:xfrm>
            <a:off x="3437626" y="6351841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200" dirty="0">
                <a:ea typeface="+mn-lt"/>
                <a:cs typeface="+mn-lt"/>
                <a:hlinkClick r:id="rId4"/>
              </a:rPr>
            </a:br>
            <a:r>
              <a:rPr lang="en-US" sz="1200" dirty="0">
                <a:solidFill>
                  <a:schemeClr val="accent5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thirdspacelearning.com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Specialist 1-to-1 </a:t>
            </a:r>
            <a:r>
              <a:rPr lang="en-US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maths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cs typeface="Calibri"/>
            </a:endParaRPr>
          </a:p>
          <a:p>
            <a:pPr algn="r"/>
            <a:endParaRPr lang="en-US" sz="1200" dirty="0">
              <a:cs typeface="Calibri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EE3579A-9839-4696-91F0-622C00550018}"/>
              </a:ext>
            </a:extLst>
          </p:cNvPr>
          <p:cNvSpPr/>
          <p:nvPr/>
        </p:nvSpPr>
        <p:spPr>
          <a:xfrm>
            <a:off x="1141562" y="0"/>
            <a:ext cx="11050438" cy="371655"/>
          </a:xfrm>
          <a:prstGeom prst="rect">
            <a:avLst/>
          </a:prstGeom>
          <a:solidFill>
            <a:srgbClr val="388B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400" b="1" dirty="0">
                <a:solidFill>
                  <a:schemeClr val="bg1"/>
                </a:solidFill>
                <a:latin typeface="Open Sans" panose="020B0606030504020204"/>
                <a:ea typeface="Tahoma"/>
                <a:cs typeface="Calibri"/>
              </a:rPr>
              <a:t>Year 5 Place Value Lesson 2</a:t>
            </a:r>
            <a:endParaRPr lang="en-US" sz="1400" dirty="0">
              <a:solidFill>
                <a:schemeClr val="bg1"/>
              </a:solidFill>
              <a:latin typeface="Open Sans" panose="020B0606030504020204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F1C2F4F-D7C4-414E-BAFB-13792FBA89E1}"/>
              </a:ext>
            </a:extLst>
          </p:cNvPr>
          <p:cNvSpPr txBox="1"/>
          <p:nvPr/>
        </p:nvSpPr>
        <p:spPr>
          <a:xfrm>
            <a:off x="181258" y="326537"/>
            <a:ext cx="11829480" cy="80021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Nunito" panose="02000303000000000000" pitchFamily="2" charset="0"/>
              </a:rPr>
              <a:t>To be able to </a:t>
            </a:r>
            <a:r>
              <a:rPr lang="en-GB" sz="2800" b="1" dirty="0">
                <a:latin typeface="Nunito" panose="02000303000000000000" pitchFamily="2" charset="0"/>
              </a:rPr>
              <a:t>recognise and use Roman Numerals up to M (1,000)</a:t>
            </a:r>
            <a:endParaRPr lang="en-US" sz="2800" dirty="0">
              <a:latin typeface="Nunito" panose="02000303000000000000" pitchFamily="2" charset="0"/>
              <a:cs typeface="Calibri"/>
            </a:endParaRPr>
          </a:p>
          <a:p>
            <a:endParaRPr lang="en-US" dirty="0">
              <a:latin typeface="Nunito" panose="02000303000000000000" pitchFamily="2" charset="0"/>
              <a:cs typeface="Calibri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A5B3465-C2FF-4D01-9B91-5DD4796C17A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339"/>
            <a:ext cx="1146147" cy="371888"/>
          </a:xfrm>
          <a:prstGeom prst="rect">
            <a:avLst/>
          </a:prstGeom>
        </p:spPr>
      </p:pic>
      <p:sp>
        <p:nvSpPr>
          <p:cNvPr id="18" name="Date Placeholder 1">
            <a:extLst>
              <a:ext uri="{FF2B5EF4-FFF2-40B4-BE49-F238E27FC236}">
                <a16:creationId xmlns:a16="http://schemas.microsoft.com/office/drawing/2014/main" id="{CBEE9B94-83FB-4BDC-A6C0-3350FE88B0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-721" y="-16078"/>
            <a:ext cx="2743200" cy="365125"/>
          </a:xfrm>
        </p:spPr>
        <p:txBody>
          <a:bodyPr/>
          <a:lstStyle/>
          <a:p>
            <a:fld id="{F599E95C-94F8-4F4B-A876-BEF0C20F6407}" type="datetime1">
              <a:rPr lang="en-GB" sz="1400" b="1" smtClean="0">
                <a:solidFill>
                  <a:schemeClr val="tx1"/>
                </a:solidFill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18/03/2019</a:t>
            </a:fld>
            <a:endParaRPr lang="en-GB" sz="1400" b="1" dirty="0">
              <a:solidFill>
                <a:schemeClr val="tx1"/>
              </a:solidFill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28381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0FF9EEF-9E85-4679-8ED7-CD69E9D229AD}"/>
              </a:ext>
            </a:extLst>
          </p:cNvPr>
          <p:cNvSpPr/>
          <p:nvPr/>
        </p:nvSpPr>
        <p:spPr>
          <a:xfrm>
            <a:off x="-721" y="6487063"/>
            <a:ext cx="12193438" cy="3716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cs typeface="Calibri"/>
            </a:endParaRPr>
          </a:p>
        </p:txBody>
      </p:sp>
      <p:pic>
        <p:nvPicPr>
          <p:cNvPr id="8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260BEEFB-85DA-4383-9A0A-3BFA069D9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98" y="6605856"/>
            <a:ext cx="1553833" cy="130475"/>
          </a:xfrm>
          <a:prstGeom prst="rect">
            <a:avLst/>
          </a:prstGeom>
        </p:spPr>
      </p:pic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DA478E84-08F0-40CB-9E36-915412A9650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371012" y="1181100"/>
          <a:ext cx="254319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319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268605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6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Success Criteria:</a:t>
                      </a:r>
                    </a:p>
                    <a:p>
                      <a:pPr lvl="0" algn="l">
                        <a:buNone/>
                      </a:pPr>
                      <a:endParaRPr lang="en-US" sz="16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Must: 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 can use concrete resources to represent Roman Numerals up to C (100);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Should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C (100) using Roman Numerals; 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M (1,000) using Roman Numerals.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C203D00-DE0D-449A-89E3-E47E8A4A43B8}"/>
              </a:ext>
            </a:extLst>
          </p:cNvPr>
          <p:cNvSpPr txBox="1"/>
          <p:nvPr/>
        </p:nvSpPr>
        <p:spPr>
          <a:xfrm>
            <a:off x="376326" y="1085850"/>
            <a:ext cx="8454605" cy="33855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Talking time:</a:t>
            </a:r>
            <a:endParaRPr lang="en-US"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E6700B-C5AB-45D6-B5D2-3BD638225DA5}"/>
              </a:ext>
            </a:extLst>
          </p:cNvPr>
          <p:cNvSpPr txBox="1"/>
          <p:nvPr/>
        </p:nvSpPr>
        <p:spPr>
          <a:xfrm>
            <a:off x="376324" y="1383247"/>
            <a:ext cx="8454605" cy="120032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Each diagram shows a number in numerals, words and Roman Numerals. </a:t>
            </a: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Complete the diagram:</a:t>
            </a: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4F5CAB6-E36C-4783-BFFF-BF144750E3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7410" y="2718798"/>
            <a:ext cx="5102359" cy="247387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36FBAFA-326E-4CFC-B534-B0A9AF4E7C02}"/>
              </a:ext>
            </a:extLst>
          </p:cNvPr>
          <p:cNvSpPr txBox="1"/>
          <p:nvPr/>
        </p:nvSpPr>
        <p:spPr>
          <a:xfrm>
            <a:off x="3437626" y="6351841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200" dirty="0">
                <a:ea typeface="+mn-lt"/>
                <a:cs typeface="+mn-lt"/>
                <a:hlinkClick r:id="rId4"/>
              </a:rPr>
            </a:br>
            <a:r>
              <a:rPr lang="en-US" sz="1200" dirty="0">
                <a:solidFill>
                  <a:schemeClr val="accent5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thirdspacelearning.com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Specialist 1-to-1 </a:t>
            </a:r>
            <a:r>
              <a:rPr lang="en-US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maths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cs typeface="Calibri"/>
            </a:endParaRPr>
          </a:p>
          <a:p>
            <a:pPr algn="r"/>
            <a:endParaRPr lang="en-US" sz="1200" dirty="0">
              <a:cs typeface="Calibri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AEA713E-44C4-41F4-A524-E53661EF81F5}"/>
              </a:ext>
            </a:extLst>
          </p:cNvPr>
          <p:cNvSpPr/>
          <p:nvPr/>
        </p:nvSpPr>
        <p:spPr>
          <a:xfrm>
            <a:off x="1141562" y="0"/>
            <a:ext cx="11050438" cy="371655"/>
          </a:xfrm>
          <a:prstGeom prst="rect">
            <a:avLst/>
          </a:prstGeom>
          <a:solidFill>
            <a:srgbClr val="388B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400" b="1" dirty="0">
                <a:solidFill>
                  <a:schemeClr val="bg1"/>
                </a:solidFill>
                <a:latin typeface="Open Sans" panose="020B0606030504020204"/>
                <a:ea typeface="Tahoma"/>
                <a:cs typeface="Calibri"/>
              </a:rPr>
              <a:t>Year 5 Place Value Lesson 2</a:t>
            </a:r>
            <a:endParaRPr lang="en-US" sz="1400" dirty="0">
              <a:solidFill>
                <a:schemeClr val="bg1"/>
              </a:solidFill>
              <a:latin typeface="Open Sans" panose="020B0606030504020204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21D260F-DEE9-4E96-803F-81BD90A6F83B}"/>
              </a:ext>
            </a:extLst>
          </p:cNvPr>
          <p:cNvSpPr txBox="1"/>
          <p:nvPr/>
        </p:nvSpPr>
        <p:spPr>
          <a:xfrm>
            <a:off x="181258" y="326537"/>
            <a:ext cx="11829480" cy="80021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Nunito" panose="02000303000000000000" pitchFamily="2" charset="0"/>
              </a:rPr>
              <a:t>To be able to </a:t>
            </a:r>
            <a:r>
              <a:rPr lang="en-GB" sz="2800" b="1" dirty="0">
                <a:latin typeface="Nunito" panose="02000303000000000000" pitchFamily="2" charset="0"/>
              </a:rPr>
              <a:t>recognise and use Roman Numerals up to M (1,000)</a:t>
            </a:r>
            <a:endParaRPr lang="en-US" sz="2800" dirty="0">
              <a:latin typeface="Nunito" panose="02000303000000000000" pitchFamily="2" charset="0"/>
              <a:cs typeface="Calibri"/>
            </a:endParaRPr>
          </a:p>
          <a:p>
            <a:endParaRPr lang="en-US" dirty="0">
              <a:latin typeface="Nunito" panose="02000303000000000000" pitchFamily="2" charset="0"/>
              <a:cs typeface="Calibri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BA017DA-18C6-4C85-BF16-F9966F7E882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339"/>
            <a:ext cx="1146147" cy="371888"/>
          </a:xfrm>
          <a:prstGeom prst="rect">
            <a:avLst/>
          </a:prstGeom>
        </p:spPr>
      </p:pic>
      <p:sp>
        <p:nvSpPr>
          <p:cNvPr id="18" name="Date Placeholder 1">
            <a:extLst>
              <a:ext uri="{FF2B5EF4-FFF2-40B4-BE49-F238E27FC236}">
                <a16:creationId xmlns:a16="http://schemas.microsoft.com/office/drawing/2014/main" id="{0A96EF96-15CC-4C4F-B07D-E645D178F38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-721" y="-16078"/>
            <a:ext cx="2743200" cy="365125"/>
          </a:xfrm>
        </p:spPr>
        <p:txBody>
          <a:bodyPr/>
          <a:lstStyle/>
          <a:p>
            <a:fld id="{F599E95C-94F8-4F4B-A876-BEF0C20F6407}" type="datetime1">
              <a:rPr lang="en-GB" sz="1400" b="1" smtClean="0">
                <a:solidFill>
                  <a:schemeClr val="tx1"/>
                </a:solidFill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18/03/2019</a:t>
            </a:fld>
            <a:endParaRPr lang="en-GB" sz="1400" b="1" dirty="0">
              <a:solidFill>
                <a:schemeClr val="tx1"/>
              </a:solidFill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63620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0FF9EEF-9E85-4679-8ED7-CD69E9D229AD}"/>
              </a:ext>
            </a:extLst>
          </p:cNvPr>
          <p:cNvSpPr/>
          <p:nvPr/>
        </p:nvSpPr>
        <p:spPr>
          <a:xfrm>
            <a:off x="-721" y="6487063"/>
            <a:ext cx="12193438" cy="3716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cs typeface="Calibri"/>
            </a:endParaRPr>
          </a:p>
        </p:txBody>
      </p:sp>
      <p:pic>
        <p:nvPicPr>
          <p:cNvPr id="8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260BEEFB-85DA-4383-9A0A-3BFA069D9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98" y="6605856"/>
            <a:ext cx="1553833" cy="130475"/>
          </a:xfrm>
          <a:prstGeom prst="rect">
            <a:avLst/>
          </a:prstGeom>
        </p:spPr>
      </p:pic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DA478E84-08F0-40CB-9E36-915412A9650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371012" y="1181100"/>
          <a:ext cx="254319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319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268605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6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Success Criteria:</a:t>
                      </a:r>
                    </a:p>
                    <a:p>
                      <a:pPr lvl="0" algn="l">
                        <a:buNone/>
                      </a:pPr>
                      <a:endParaRPr lang="en-US" sz="16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Must: 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 can use concrete resources to represent Roman Numerals up to C (100);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Should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C (100) using Roman Numerals; 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M (1,000) using Roman Numerals.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C203D00-DE0D-449A-89E3-E47E8A4A43B8}"/>
              </a:ext>
            </a:extLst>
          </p:cNvPr>
          <p:cNvSpPr txBox="1"/>
          <p:nvPr/>
        </p:nvSpPr>
        <p:spPr>
          <a:xfrm>
            <a:off x="376326" y="1085850"/>
            <a:ext cx="8454605" cy="33855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Talking time:</a:t>
            </a:r>
            <a:endParaRPr lang="en-US"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E6700B-C5AB-45D6-B5D2-3BD638225DA5}"/>
              </a:ext>
            </a:extLst>
          </p:cNvPr>
          <p:cNvSpPr txBox="1"/>
          <p:nvPr/>
        </p:nvSpPr>
        <p:spPr>
          <a:xfrm>
            <a:off x="376324" y="1383247"/>
            <a:ext cx="8454605" cy="120032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Each diagram shows a number in numerals, words and Roman Numerals. </a:t>
            </a: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Complete the diagram:</a:t>
            </a: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A53A69-0536-47B7-B8D4-0FCAD696E4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3489" y="2701489"/>
            <a:ext cx="4966366" cy="2710217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49AE1C4-DA3C-4DB0-AC30-177F52FA1874}"/>
              </a:ext>
            </a:extLst>
          </p:cNvPr>
          <p:cNvSpPr txBox="1"/>
          <p:nvPr/>
        </p:nvSpPr>
        <p:spPr>
          <a:xfrm>
            <a:off x="3437626" y="6351841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200" dirty="0">
                <a:ea typeface="+mn-lt"/>
                <a:cs typeface="+mn-lt"/>
                <a:hlinkClick r:id="rId4"/>
              </a:rPr>
            </a:br>
            <a:r>
              <a:rPr lang="en-US" sz="1200" dirty="0">
                <a:solidFill>
                  <a:schemeClr val="accent5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thirdspacelearning.com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Specialist 1-to-1 </a:t>
            </a:r>
            <a:r>
              <a:rPr lang="en-US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maths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cs typeface="Calibri"/>
            </a:endParaRPr>
          </a:p>
          <a:p>
            <a:pPr algn="r"/>
            <a:endParaRPr lang="en-US" sz="1200" dirty="0">
              <a:cs typeface="Calibri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1EAFE08-BF90-436A-B71C-85BA0CF2239E}"/>
              </a:ext>
            </a:extLst>
          </p:cNvPr>
          <p:cNvSpPr/>
          <p:nvPr/>
        </p:nvSpPr>
        <p:spPr>
          <a:xfrm>
            <a:off x="1141562" y="0"/>
            <a:ext cx="11050438" cy="371655"/>
          </a:xfrm>
          <a:prstGeom prst="rect">
            <a:avLst/>
          </a:prstGeom>
          <a:solidFill>
            <a:srgbClr val="388B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400" b="1" dirty="0">
                <a:solidFill>
                  <a:schemeClr val="bg1"/>
                </a:solidFill>
                <a:latin typeface="Open Sans" panose="020B0606030504020204"/>
                <a:ea typeface="Tahoma"/>
                <a:cs typeface="Calibri"/>
              </a:rPr>
              <a:t>Year 5 Place Value Lesson 2</a:t>
            </a:r>
            <a:endParaRPr lang="en-US" sz="1400" dirty="0">
              <a:solidFill>
                <a:schemeClr val="bg1"/>
              </a:solidFill>
              <a:latin typeface="Open Sans" panose="020B0606030504020204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66F2ACF-8374-462F-BC9E-2780E3442DCD}"/>
              </a:ext>
            </a:extLst>
          </p:cNvPr>
          <p:cNvSpPr txBox="1"/>
          <p:nvPr/>
        </p:nvSpPr>
        <p:spPr>
          <a:xfrm>
            <a:off x="181258" y="326537"/>
            <a:ext cx="11829480" cy="80021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Nunito" panose="02000303000000000000" pitchFamily="2" charset="0"/>
              </a:rPr>
              <a:t>To be able to </a:t>
            </a:r>
            <a:r>
              <a:rPr lang="en-GB" sz="2800" b="1" dirty="0">
                <a:latin typeface="Nunito" panose="02000303000000000000" pitchFamily="2" charset="0"/>
              </a:rPr>
              <a:t>recognise and use Roman Numerals up to M (1,000)</a:t>
            </a:r>
            <a:endParaRPr lang="en-US" sz="2800" dirty="0">
              <a:latin typeface="Nunito" panose="02000303000000000000" pitchFamily="2" charset="0"/>
              <a:cs typeface="Calibri"/>
            </a:endParaRPr>
          </a:p>
          <a:p>
            <a:endParaRPr lang="en-US" dirty="0">
              <a:latin typeface="Nunito" panose="02000303000000000000" pitchFamily="2" charset="0"/>
              <a:cs typeface="Calibri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C521355-7F52-4764-A5B2-D7CE18F4CA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339"/>
            <a:ext cx="1146147" cy="371888"/>
          </a:xfrm>
          <a:prstGeom prst="rect">
            <a:avLst/>
          </a:prstGeom>
        </p:spPr>
      </p:pic>
      <p:sp>
        <p:nvSpPr>
          <p:cNvPr id="18" name="Date Placeholder 1">
            <a:extLst>
              <a:ext uri="{FF2B5EF4-FFF2-40B4-BE49-F238E27FC236}">
                <a16:creationId xmlns:a16="http://schemas.microsoft.com/office/drawing/2014/main" id="{E2337A40-04B0-4ECF-B2B8-42A83AD9863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-721" y="-16078"/>
            <a:ext cx="2743200" cy="365125"/>
          </a:xfrm>
        </p:spPr>
        <p:txBody>
          <a:bodyPr/>
          <a:lstStyle/>
          <a:p>
            <a:fld id="{F599E95C-94F8-4F4B-A876-BEF0C20F6407}" type="datetime1">
              <a:rPr lang="en-GB" sz="1400" b="1" smtClean="0">
                <a:solidFill>
                  <a:schemeClr val="tx1"/>
                </a:solidFill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18/03/2019</a:t>
            </a:fld>
            <a:endParaRPr lang="en-GB" sz="1400" b="1" dirty="0">
              <a:solidFill>
                <a:schemeClr val="tx1"/>
              </a:solidFill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2348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0FF9EEF-9E85-4679-8ED7-CD69E9D229AD}"/>
              </a:ext>
            </a:extLst>
          </p:cNvPr>
          <p:cNvSpPr/>
          <p:nvPr/>
        </p:nvSpPr>
        <p:spPr>
          <a:xfrm>
            <a:off x="-721" y="6487063"/>
            <a:ext cx="12193438" cy="3716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cs typeface="Calibri"/>
            </a:endParaRPr>
          </a:p>
        </p:txBody>
      </p:sp>
      <p:pic>
        <p:nvPicPr>
          <p:cNvPr id="8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260BEEFB-85DA-4383-9A0A-3BFA069D9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98" y="6605856"/>
            <a:ext cx="1553833" cy="130475"/>
          </a:xfrm>
          <a:prstGeom prst="rect">
            <a:avLst/>
          </a:prstGeom>
        </p:spPr>
      </p:pic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DA478E84-08F0-40CB-9E36-915412A9650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371012" y="1181100"/>
          <a:ext cx="254319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319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268605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6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Success Criteria:</a:t>
                      </a:r>
                    </a:p>
                    <a:p>
                      <a:pPr lvl="0" algn="l">
                        <a:buNone/>
                      </a:pPr>
                      <a:endParaRPr lang="en-US" sz="16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Must: 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 can use concrete resources to represent Roman Numerals up to C (100);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Should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C (100) using Roman Numerals; 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M (1,000) using Roman Numerals.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C203D00-DE0D-449A-89E3-E47E8A4A43B8}"/>
              </a:ext>
            </a:extLst>
          </p:cNvPr>
          <p:cNvSpPr txBox="1"/>
          <p:nvPr/>
        </p:nvSpPr>
        <p:spPr>
          <a:xfrm>
            <a:off x="376326" y="1085850"/>
            <a:ext cx="8454605" cy="33855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Talking time:</a:t>
            </a:r>
            <a:endParaRPr lang="en-US"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E6700B-C5AB-45D6-B5D2-3BD638225DA5}"/>
              </a:ext>
            </a:extLst>
          </p:cNvPr>
          <p:cNvSpPr txBox="1"/>
          <p:nvPr/>
        </p:nvSpPr>
        <p:spPr>
          <a:xfrm>
            <a:off x="376324" y="1383247"/>
            <a:ext cx="8454605" cy="120032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Each diagram shows a number in numerals, words and Roman Numerals. </a:t>
            </a: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Complete the diagram:</a:t>
            </a: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9383179-BF41-4795-A4E7-E881846C20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2089" y="2701490"/>
            <a:ext cx="5370367" cy="257108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6B47A68-F910-4157-8CFD-E0A8B94294DE}"/>
              </a:ext>
            </a:extLst>
          </p:cNvPr>
          <p:cNvSpPr txBox="1"/>
          <p:nvPr/>
        </p:nvSpPr>
        <p:spPr>
          <a:xfrm>
            <a:off x="3437626" y="6351841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200" dirty="0">
                <a:ea typeface="+mn-lt"/>
                <a:cs typeface="+mn-lt"/>
                <a:hlinkClick r:id="rId4"/>
              </a:rPr>
            </a:br>
            <a:r>
              <a:rPr lang="en-US" sz="1200" dirty="0">
                <a:solidFill>
                  <a:schemeClr val="accent5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thirdspacelearning.com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Specialist 1-to-1 </a:t>
            </a:r>
            <a:r>
              <a:rPr lang="en-US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maths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cs typeface="Calibri"/>
            </a:endParaRPr>
          </a:p>
          <a:p>
            <a:pPr algn="r"/>
            <a:endParaRPr lang="en-US" sz="1200" dirty="0">
              <a:cs typeface="Calibri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E4EC28D-B168-492B-A72B-936A1A7B5C51}"/>
              </a:ext>
            </a:extLst>
          </p:cNvPr>
          <p:cNvSpPr/>
          <p:nvPr/>
        </p:nvSpPr>
        <p:spPr>
          <a:xfrm>
            <a:off x="1141562" y="0"/>
            <a:ext cx="11050438" cy="371655"/>
          </a:xfrm>
          <a:prstGeom prst="rect">
            <a:avLst/>
          </a:prstGeom>
          <a:solidFill>
            <a:srgbClr val="388B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400" b="1" dirty="0">
                <a:solidFill>
                  <a:schemeClr val="bg1"/>
                </a:solidFill>
                <a:latin typeface="Open Sans" panose="020B0606030504020204"/>
                <a:ea typeface="Tahoma"/>
                <a:cs typeface="Calibri"/>
              </a:rPr>
              <a:t>Year 5 Place Value Lesson 2</a:t>
            </a:r>
            <a:endParaRPr lang="en-US" sz="1400" dirty="0">
              <a:solidFill>
                <a:schemeClr val="bg1"/>
              </a:solidFill>
              <a:latin typeface="Open Sans" panose="020B0606030504020204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19729DB-809A-4775-A76C-95FB37195979}"/>
              </a:ext>
            </a:extLst>
          </p:cNvPr>
          <p:cNvSpPr txBox="1"/>
          <p:nvPr/>
        </p:nvSpPr>
        <p:spPr>
          <a:xfrm>
            <a:off x="181258" y="326537"/>
            <a:ext cx="11829480" cy="80021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Nunito" panose="02000303000000000000" pitchFamily="2" charset="0"/>
              </a:rPr>
              <a:t>To be able to </a:t>
            </a:r>
            <a:r>
              <a:rPr lang="en-GB" sz="2800" b="1" dirty="0">
                <a:latin typeface="Nunito" panose="02000303000000000000" pitchFamily="2" charset="0"/>
              </a:rPr>
              <a:t>recognise and use Roman Numerals up to M (1,000)</a:t>
            </a:r>
            <a:endParaRPr lang="en-US" sz="2800" dirty="0">
              <a:latin typeface="Nunito" panose="02000303000000000000" pitchFamily="2" charset="0"/>
              <a:cs typeface="Calibri"/>
            </a:endParaRPr>
          </a:p>
          <a:p>
            <a:endParaRPr lang="en-US" dirty="0">
              <a:latin typeface="Nunito" panose="02000303000000000000" pitchFamily="2" charset="0"/>
              <a:cs typeface="Calibri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D80BE39-4CD9-4661-A334-C756647144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339"/>
            <a:ext cx="1146147" cy="371888"/>
          </a:xfrm>
          <a:prstGeom prst="rect">
            <a:avLst/>
          </a:prstGeom>
        </p:spPr>
      </p:pic>
      <p:sp>
        <p:nvSpPr>
          <p:cNvPr id="18" name="Date Placeholder 1">
            <a:extLst>
              <a:ext uri="{FF2B5EF4-FFF2-40B4-BE49-F238E27FC236}">
                <a16:creationId xmlns:a16="http://schemas.microsoft.com/office/drawing/2014/main" id="{D2594EE8-A525-4C17-B0F1-E58FA0FF75A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-721" y="-16078"/>
            <a:ext cx="2743200" cy="365125"/>
          </a:xfrm>
        </p:spPr>
        <p:txBody>
          <a:bodyPr/>
          <a:lstStyle/>
          <a:p>
            <a:fld id="{F599E95C-94F8-4F4B-A876-BEF0C20F6407}" type="datetime1">
              <a:rPr lang="en-GB" sz="1400" b="1" smtClean="0">
                <a:solidFill>
                  <a:schemeClr val="tx1"/>
                </a:solidFill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18/03/2019</a:t>
            </a:fld>
            <a:endParaRPr lang="en-GB" sz="1400" b="1" dirty="0">
              <a:solidFill>
                <a:schemeClr val="tx1"/>
              </a:solidFill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15501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0FF9EEF-9E85-4679-8ED7-CD69E9D229AD}"/>
              </a:ext>
            </a:extLst>
          </p:cNvPr>
          <p:cNvSpPr/>
          <p:nvPr/>
        </p:nvSpPr>
        <p:spPr>
          <a:xfrm>
            <a:off x="-721" y="6487063"/>
            <a:ext cx="12193438" cy="3716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cs typeface="Calibri"/>
            </a:endParaRPr>
          </a:p>
        </p:txBody>
      </p:sp>
      <p:pic>
        <p:nvPicPr>
          <p:cNvPr id="8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260BEEFB-85DA-4383-9A0A-3BFA069D9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98" y="6605856"/>
            <a:ext cx="1553833" cy="130475"/>
          </a:xfrm>
          <a:prstGeom prst="rect">
            <a:avLst/>
          </a:prstGeom>
        </p:spPr>
      </p:pic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DA478E84-08F0-40CB-9E36-915412A9650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371012" y="1181100"/>
          <a:ext cx="254319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319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268605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6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Success Criteria:</a:t>
                      </a:r>
                    </a:p>
                    <a:p>
                      <a:pPr lvl="0" algn="l">
                        <a:buNone/>
                      </a:pPr>
                      <a:endParaRPr lang="en-US" sz="16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Must: 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 can use concrete resources to represent Roman Numerals up to C (100);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Should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C (100) using Roman Numerals; 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M (1,000) using Roman Numerals.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C203D00-DE0D-449A-89E3-E47E8A4A43B8}"/>
              </a:ext>
            </a:extLst>
          </p:cNvPr>
          <p:cNvSpPr txBox="1"/>
          <p:nvPr/>
        </p:nvSpPr>
        <p:spPr>
          <a:xfrm>
            <a:off x="376326" y="1085850"/>
            <a:ext cx="8454605" cy="33855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Talking time:</a:t>
            </a:r>
            <a:endParaRPr lang="en-US"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E6700B-C5AB-45D6-B5D2-3BD638225DA5}"/>
              </a:ext>
            </a:extLst>
          </p:cNvPr>
          <p:cNvSpPr txBox="1"/>
          <p:nvPr/>
        </p:nvSpPr>
        <p:spPr>
          <a:xfrm>
            <a:off x="376324" y="1383247"/>
            <a:ext cx="8454605" cy="120032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Each diagram shows a number in numerals, words and Roman Numerals. </a:t>
            </a: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Complete the diagram:</a:t>
            </a: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6C77A7F-97B6-40C3-91EB-AD599DFD35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891" y="2441196"/>
            <a:ext cx="5938291" cy="307787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696B179-D60B-4C44-80AC-7873E08578B5}"/>
              </a:ext>
            </a:extLst>
          </p:cNvPr>
          <p:cNvSpPr txBox="1"/>
          <p:nvPr/>
        </p:nvSpPr>
        <p:spPr>
          <a:xfrm>
            <a:off x="3437626" y="6351841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200" dirty="0">
                <a:ea typeface="+mn-lt"/>
                <a:cs typeface="+mn-lt"/>
                <a:hlinkClick r:id="rId4"/>
              </a:rPr>
            </a:br>
            <a:r>
              <a:rPr lang="en-US" sz="1200" dirty="0">
                <a:solidFill>
                  <a:schemeClr val="accent5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thirdspacelearning.com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Specialist 1-to-1 </a:t>
            </a:r>
            <a:r>
              <a:rPr lang="en-US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maths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cs typeface="Calibri"/>
            </a:endParaRPr>
          </a:p>
          <a:p>
            <a:pPr algn="r"/>
            <a:endParaRPr lang="en-US" sz="1200" dirty="0">
              <a:cs typeface="Calibri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1C41813-A549-43B6-A9D4-1F7ED9AD3679}"/>
              </a:ext>
            </a:extLst>
          </p:cNvPr>
          <p:cNvSpPr/>
          <p:nvPr/>
        </p:nvSpPr>
        <p:spPr>
          <a:xfrm>
            <a:off x="1141562" y="0"/>
            <a:ext cx="11050438" cy="371655"/>
          </a:xfrm>
          <a:prstGeom prst="rect">
            <a:avLst/>
          </a:prstGeom>
          <a:solidFill>
            <a:srgbClr val="388B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400" b="1" dirty="0">
                <a:solidFill>
                  <a:schemeClr val="bg1"/>
                </a:solidFill>
                <a:latin typeface="Open Sans" panose="020B0606030504020204"/>
                <a:ea typeface="Tahoma"/>
                <a:cs typeface="Calibri"/>
              </a:rPr>
              <a:t>Year 5 Place Value Lesson 2</a:t>
            </a:r>
            <a:endParaRPr lang="en-US" sz="1400" dirty="0">
              <a:solidFill>
                <a:schemeClr val="bg1"/>
              </a:solidFill>
              <a:latin typeface="Open Sans" panose="020B0606030504020204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FCD6B8F-AFDA-4309-9A85-56F206A7F401}"/>
              </a:ext>
            </a:extLst>
          </p:cNvPr>
          <p:cNvSpPr txBox="1"/>
          <p:nvPr/>
        </p:nvSpPr>
        <p:spPr>
          <a:xfrm>
            <a:off x="181258" y="326537"/>
            <a:ext cx="11829480" cy="80021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Nunito" panose="02000303000000000000" pitchFamily="2" charset="0"/>
              </a:rPr>
              <a:t>To be able to </a:t>
            </a:r>
            <a:r>
              <a:rPr lang="en-GB" sz="2800" b="1" dirty="0">
                <a:latin typeface="Nunito" panose="02000303000000000000" pitchFamily="2" charset="0"/>
              </a:rPr>
              <a:t>recognise and use Roman Numerals up to M (1,000)</a:t>
            </a:r>
            <a:endParaRPr lang="en-US" sz="2800" dirty="0">
              <a:latin typeface="Nunito" panose="02000303000000000000" pitchFamily="2" charset="0"/>
              <a:cs typeface="Calibri"/>
            </a:endParaRPr>
          </a:p>
          <a:p>
            <a:endParaRPr lang="en-US" dirty="0">
              <a:latin typeface="Nunito" panose="02000303000000000000" pitchFamily="2" charset="0"/>
              <a:cs typeface="Calibri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0F4730E-C5FB-4C16-AABF-9F0CB9797AD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339"/>
            <a:ext cx="1146147" cy="371888"/>
          </a:xfrm>
          <a:prstGeom prst="rect">
            <a:avLst/>
          </a:prstGeom>
        </p:spPr>
      </p:pic>
      <p:sp>
        <p:nvSpPr>
          <p:cNvPr id="18" name="Date Placeholder 1">
            <a:extLst>
              <a:ext uri="{FF2B5EF4-FFF2-40B4-BE49-F238E27FC236}">
                <a16:creationId xmlns:a16="http://schemas.microsoft.com/office/drawing/2014/main" id="{4A05F744-19DB-4B75-AD9C-AF9938D843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-721" y="-16078"/>
            <a:ext cx="2743200" cy="365125"/>
          </a:xfrm>
        </p:spPr>
        <p:txBody>
          <a:bodyPr/>
          <a:lstStyle/>
          <a:p>
            <a:fld id="{F599E95C-94F8-4F4B-A876-BEF0C20F6407}" type="datetime1">
              <a:rPr lang="en-GB" sz="1400" b="1" smtClean="0">
                <a:solidFill>
                  <a:schemeClr val="tx1"/>
                </a:solidFill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18/03/2019</a:t>
            </a:fld>
            <a:endParaRPr lang="en-GB" sz="1400" b="1" dirty="0">
              <a:solidFill>
                <a:schemeClr val="tx1"/>
              </a:solidFill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98961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0FF9EEF-9E85-4679-8ED7-CD69E9D229AD}"/>
              </a:ext>
            </a:extLst>
          </p:cNvPr>
          <p:cNvSpPr/>
          <p:nvPr/>
        </p:nvSpPr>
        <p:spPr>
          <a:xfrm>
            <a:off x="-721" y="6487063"/>
            <a:ext cx="12193438" cy="3716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cs typeface="Calibri"/>
            </a:endParaRPr>
          </a:p>
        </p:txBody>
      </p:sp>
      <p:pic>
        <p:nvPicPr>
          <p:cNvPr id="8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260BEEFB-85DA-4383-9A0A-3BFA069D9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98" y="6605856"/>
            <a:ext cx="1553833" cy="130475"/>
          </a:xfrm>
          <a:prstGeom prst="rect">
            <a:avLst/>
          </a:prstGeom>
        </p:spPr>
      </p:pic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DA478E84-08F0-40CB-9E36-915412A9650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371012" y="1181100"/>
          <a:ext cx="254319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319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268605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6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Success Criteria:</a:t>
                      </a:r>
                    </a:p>
                    <a:p>
                      <a:pPr lvl="0" algn="l">
                        <a:buNone/>
                      </a:pPr>
                      <a:endParaRPr lang="en-US" sz="16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Must: 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 can use concrete resources to represent Roman Numerals up to C (100);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Should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C (100) using Roman Numerals; 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M (1,000) using Roman Numerals.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C203D00-DE0D-449A-89E3-E47E8A4A43B8}"/>
              </a:ext>
            </a:extLst>
          </p:cNvPr>
          <p:cNvSpPr txBox="1"/>
          <p:nvPr/>
        </p:nvSpPr>
        <p:spPr>
          <a:xfrm>
            <a:off x="376326" y="1085850"/>
            <a:ext cx="8454605" cy="33855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Talking time:</a:t>
            </a:r>
            <a:endParaRPr lang="en-US"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E6700B-C5AB-45D6-B5D2-3BD638225DA5}"/>
              </a:ext>
            </a:extLst>
          </p:cNvPr>
          <p:cNvSpPr txBox="1"/>
          <p:nvPr/>
        </p:nvSpPr>
        <p:spPr>
          <a:xfrm>
            <a:off x="376324" y="1383247"/>
            <a:ext cx="8454605" cy="120032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Each diagram shows a number in numerals, words and Roman Numerals. </a:t>
            </a: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Complete the diagram:</a:t>
            </a: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FD6BB95-A42E-4AED-AE3A-46FE2B3F4C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2293" y="2239862"/>
            <a:ext cx="6382118" cy="331797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9D8E0B6-017F-4BF5-9A5C-FF52920B9F88}"/>
              </a:ext>
            </a:extLst>
          </p:cNvPr>
          <p:cNvSpPr txBox="1"/>
          <p:nvPr/>
        </p:nvSpPr>
        <p:spPr>
          <a:xfrm>
            <a:off x="3437626" y="6351841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200" dirty="0">
                <a:ea typeface="+mn-lt"/>
                <a:cs typeface="+mn-lt"/>
                <a:hlinkClick r:id="rId4"/>
              </a:rPr>
            </a:br>
            <a:r>
              <a:rPr lang="en-US" sz="1200" dirty="0">
                <a:solidFill>
                  <a:schemeClr val="accent5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thirdspacelearning.com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Specialist 1-to-1 </a:t>
            </a:r>
            <a:r>
              <a:rPr lang="en-US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maths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cs typeface="Calibri"/>
            </a:endParaRPr>
          </a:p>
          <a:p>
            <a:pPr algn="r"/>
            <a:endParaRPr lang="en-US" sz="1200" dirty="0">
              <a:cs typeface="Calibri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549D31F-6BAB-4296-BE56-13723B339A6A}"/>
              </a:ext>
            </a:extLst>
          </p:cNvPr>
          <p:cNvSpPr/>
          <p:nvPr/>
        </p:nvSpPr>
        <p:spPr>
          <a:xfrm>
            <a:off x="1141562" y="0"/>
            <a:ext cx="11050438" cy="371655"/>
          </a:xfrm>
          <a:prstGeom prst="rect">
            <a:avLst/>
          </a:prstGeom>
          <a:solidFill>
            <a:srgbClr val="388B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400" b="1" dirty="0">
                <a:solidFill>
                  <a:schemeClr val="bg1"/>
                </a:solidFill>
                <a:latin typeface="Open Sans" panose="020B0606030504020204"/>
                <a:ea typeface="Tahoma"/>
                <a:cs typeface="Calibri"/>
              </a:rPr>
              <a:t>Year 5 Place Value Lesson 2</a:t>
            </a:r>
            <a:endParaRPr lang="en-US" sz="1400" dirty="0">
              <a:solidFill>
                <a:schemeClr val="bg1"/>
              </a:solidFill>
              <a:latin typeface="Open Sans" panose="020B0606030504020204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1C40779-96AE-445D-874E-60BCA3A476C8}"/>
              </a:ext>
            </a:extLst>
          </p:cNvPr>
          <p:cNvSpPr txBox="1"/>
          <p:nvPr/>
        </p:nvSpPr>
        <p:spPr>
          <a:xfrm>
            <a:off x="181258" y="326537"/>
            <a:ext cx="11829480" cy="80021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Nunito" panose="02000303000000000000" pitchFamily="2" charset="0"/>
              </a:rPr>
              <a:t>To be able to </a:t>
            </a:r>
            <a:r>
              <a:rPr lang="en-GB" sz="2800" b="1" dirty="0">
                <a:latin typeface="Nunito" panose="02000303000000000000" pitchFamily="2" charset="0"/>
              </a:rPr>
              <a:t>recognise and use Roman Numerals up to M (1,000)</a:t>
            </a:r>
            <a:endParaRPr lang="en-US" sz="2800" dirty="0">
              <a:latin typeface="Nunito" panose="02000303000000000000" pitchFamily="2" charset="0"/>
              <a:cs typeface="Calibri"/>
            </a:endParaRPr>
          </a:p>
          <a:p>
            <a:endParaRPr lang="en-US" dirty="0">
              <a:latin typeface="Nunito" panose="02000303000000000000" pitchFamily="2" charset="0"/>
              <a:cs typeface="Calibri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EB0064B-2A24-4164-81A1-98DBAEBA34D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339"/>
            <a:ext cx="1146147" cy="371888"/>
          </a:xfrm>
          <a:prstGeom prst="rect">
            <a:avLst/>
          </a:prstGeom>
        </p:spPr>
      </p:pic>
      <p:sp>
        <p:nvSpPr>
          <p:cNvPr id="18" name="Date Placeholder 1">
            <a:extLst>
              <a:ext uri="{FF2B5EF4-FFF2-40B4-BE49-F238E27FC236}">
                <a16:creationId xmlns:a16="http://schemas.microsoft.com/office/drawing/2014/main" id="{803146D2-EE10-486B-BAE9-23421041B1C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-721" y="-16078"/>
            <a:ext cx="2743200" cy="365125"/>
          </a:xfrm>
        </p:spPr>
        <p:txBody>
          <a:bodyPr/>
          <a:lstStyle/>
          <a:p>
            <a:fld id="{F599E95C-94F8-4F4B-A876-BEF0C20F6407}" type="datetime1">
              <a:rPr lang="en-GB" sz="1400" b="1" smtClean="0">
                <a:solidFill>
                  <a:schemeClr val="tx1"/>
                </a:solidFill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18/03/2019</a:t>
            </a:fld>
            <a:endParaRPr lang="en-GB" sz="1400" b="1" dirty="0">
              <a:solidFill>
                <a:schemeClr val="tx1"/>
              </a:solidFill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98734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0FF9EEF-9E85-4679-8ED7-CD69E9D229AD}"/>
              </a:ext>
            </a:extLst>
          </p:cNvPr>
          <p:cNvSpPr/>
          <p:nvPr/>
        </p:nvSpPr>
        <p:spPr>
          <a:xfrm>
            <a:off x="-721" y="6487063"/>
            <a:ext cx="12193438" cy="3716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cs typeface="Calibri"/>
            </a:endParaRPr>
          </a:p>
        </p:txBody>
      </p:sp>
      <p:pic>
        <p:nvPicPr>
          <p:cNvPr id="8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260BEEFB-85DA-4383-9A0A-3BFA069D9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98" y="6605856"/>
            <a:ext cx="1553833" cy="130475"/>
          </a:xfrm>
          <a:prstGeom prst="rect">
            <a:avLst/>
          </a:prstGeom>
        </p:spPr>
      </p:pic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DA478E84-08F0-40CB-9E36-915412A9650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371012" y="1181100"/>
          <a:ext cx="254319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319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268605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6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Success Criteria:</a:t>
                      </a:r>
                    </a:p>
                    <a:p>
                      <a:pPr lvl="0" algn="l">
                        <a:buNone/>
                      </a:pPr>
                      <a:endParaRPr lang="en-US" sz="16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Must: 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 can use concrete resources to represent Roman Numerals up to C (100);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Should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C (100) using Roman Numerals; 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M (1,000) using Roman Numerals.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C203D00-DE0D-449A-89E3-E47E8A4A43B8}"/>
              </a:ext>
            </a:extLst>
          </p:cNvPr>
          <p:cNvSpPr txBox="1"/>
          <p:nvPr/>
        </p:nvSpPr>
        <p:spPr>
          <a:xfrm>
            <a:off x="376326" y="1085850"/>
            <a:ext cx="8454605" cy="33855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Talking time:</a:t>
            </a:r>
            <a:endParaRPr lang="en-US"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E6700B-C5AB-45D6-B5D2-3BD638225DA5}"/>
              </a:ext>
            </a:extLst>
          </p:cNvPr>
          <p:cNvSpPr txBox="1"/>
          <p:nvPr/>
        </p:nvSpPr>
        <p:spPr>
          <a:xfrm>
            <a:off x="376324" y="1383247"/>
            <a:ext cx="8454605" cy="120032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Each diagram shows a number in numerals, words and Roman Numerals. </a:t>
            </a: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Complete the diagram:</a:t>
            </a: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5A1736-AA07-4FB8-9998-FD53C2DAE0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4753" y="2444791"/>
            <a:ext cx="5464447" cy="302188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163BC5D-2114-4E0E-A309-BDC57E5329D5}"/>
              </a:ext>
            </a:extLst>
          </p:cNvPr>
          <p:cNvSpPr txBox="1"/>
          <p:nvPr/>
        </p:nvSpPr>
        <p:spPr>
          <a:xfrm>
            <a:off x="3437626" y="6351841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200" dirty="0">
                <a:ea typeface="+mn-lt"/>
                <a:cs typeface="+mn-lt"/>
                <a:hlinkClick r:id="rId4"/>
              </a:rPr>
            </a:br>
            <a:r>
              <a:rPr lang="en-US" sz="1200" dirty="0">
                <a:solidFill>
                  <a:schemeClr val="accent5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thirdspacelearning.com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Specialist 1-to-1 </a:t>
            </a:r>
            <a:r>
              <a:rPr lang="en-US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maths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cs typeface="Calibri"/>
            </a:endParaRPr>
          </a:p>
          <a:p>
            <a:pPr algn="r"/>
            <a:endParaRPr lang="en-US" sz="1200" dirty="0">
              <a:cs typeface="Calibri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9EF3244-ECA6-48BC-917A-C9B631BC64C6}"/>
              </a:ext>
            </a:extLst>
          </p:cNvPr>
          <p:cNvSpPr/>
          <p:nvPr/>
        </p:nvSpPr>
        <p:spPr>
          <a:xfrm>
            <a:off x="1141562" y="0"/>
            <a:ext cx="11050438" cy="371655"/>
          </a:xfrm>
          <a:prstGeom prst="rect">
            <a:avLst/>
          </a:prstGeom>
          <a:solidFill>
            <a:srgbClr val="388B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400" b="1" dirty="0">
                <a:solidFill>
                  <a:schemeClr val="bg1"/>
                </a:solidFill>
                <a:latin typeface="Open Sans" panose="020B0606030504020204"/>
                <a:ea typeface="Tahoma"/>
                <a:cs typeface="Calibri"/>
              </a:rPr>
              <a:t>Year 5 Place Value Lesson 2</a:t>
            </a:r>
            <a:endParaRPr lang="en-US" sz="1400" dirty="0">
              <a:solidFill>
                <a:schemeClr val="bg1"/>
              </a:solidFill>
              <a:latin typeface="Open Sans" panose="020B0606030504020204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10D1E72-70FC-467D-86D6-CFFD8A15E59E}"/>
              </a:ext>
            </a:extLst>
          </p:cNvPr>
          <p:cNvSpPr txBox="1"/>
          <p:nvPr/>
        </p:nvSpPr>
        <p:spPr>
          <a:xfrm>
            <a:off x="181258" y="326537"/>
            <a:ext cx="11829480" cy="80021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Nunito" panose="02000303000000000000" pitchFamily="2" charset="0"/>
              </a:rPr>
              <a:t>To be able to </a:t>
            </a:r>
            <a:r>
              <a:rPr lang="en-GB" sz="2800" b="1" dirty="0">
                <a:latin typeface="Nunito" panose="02000303000000000000" pitchFamily="2" charset="0"/>
              </a:rPr>
              <a:t>recognise and use Roman Numerals up to M (1,000)</a:t>
            </a:r>
            <a:endParaRPr lang="en-US" sz="2800" dirty="0">
              <a:latin typeface="Nunito" panose="02000303000000000000" pitchFamily="2" charset="0"/>
              <a:cs typeface="Calibri"/>
            </a:endParaRPr>
          </a:p>
          <a:p>
            <a:endParaRPr lang="en-US" dirty="0">
              <a:latin typeface="Nunito" panose="02000303000000000000" pitchFamily="2" charset="0"/>
              <a:cs typeface="Calibri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9A83E176-649C-48F1-AAC8-D8F32A28AF2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339"/>
            <a:ext cx="1146147" cy="371888"/>
          </a:xfrm>
          <a:prstGeom prst="rect">
            <a:avLst/>
          </a:prstGeom>
        </p:spPr>
      </p:pic>
      <p:sp>
        <p:nvSpPr>
          <p:cNvPr id="18" name="Date Placeholder 1">
            <a:extLst>
              <a:ext uri="{FF2B5EF4-FFF2-40B4-BE49-F238E27FC236}">
                <a16:creationId xmlns:a16="http://schemas.microsoft.com/office/drawing/2014/main" id="{D57D5FAE-1466-4271-AA84-F267844DB3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-721" y="-16078"/>
            <a:ext cx="2743200" cy="365125"/>
          </a:xfrm>
        </p:spPr>
        <p:txBody>
          <a:bodyPr/>
          <a:lstStyle/>
          <a:p>
            <a:fld id="{F599E95C-94F8-4F4B-A876-BEF0C20F6407}" type="datetime1">
              <a:rPr lang="en-GB" sz="1400" b="1" smtClean="0">
                <a:solidFill>
                  <a:schemeClr val="tx1"/>
                </a:solidFill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18/03/2019</a:t>
            </a:fld>
            <a:endParaRPr lang="en-GB" sz="1400" b="1" dirty="0">
              <a:solidFill>
                <a:schemeClr val="tx1"/>
              </a:solidFill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40369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0FF9EEF-9E85-4679-8ED7-CD69E9D229AD}"/>
              </a:ext>
            </a:extLst>
          </p:cNvPr>
          <p:cNvSpPr/>
          <p:nvPr/>
        </p:nvSpPr>
        <p:spPr>
          <a:xfrm>
            <a:off x="-721" y="6487063"/>
            <a:ext cx="12193438" cy="3716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cs typeface="Calibri"/>
            </a:endParaRPr>
          </a:p>
        </p:txBody>
      </p:sp>
      <p:pic>
        <p:nvPicPr>
          <p:cNvPr id="8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260BEEFB-85DA-4383-9A0A-3BFA069D9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98" y="6605856"/>
            <a:ext cx="1553833" cy="130475"/>
          </a:xfrm>
          <a:prstGeom prst="rect">
            <a:avLst/>
          </a:prstGeom>
        </p:spPr>
      </p:pic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DA478E84-08F0-40CB-9E36-915412A9650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371012" y="1181100"/>
          <a:ext cx="254319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319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268605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6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Success Criteria:</a:t>
                      </a:r>
                    </a:p>
                    <a:p>
                      <a:pPr lvl="0" algn="l">
                        <a:buNone/>
                      </a:pPr>
                      <a:endParaRPr lang="en-US" sz="16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Must: 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 can use concrete resources to represent Roman Numerals up to C (100);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Should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C (100) using Roman Numerals; 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M (1,000) using Roman Numerals.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C203D00-DE0D-449A-89E3-E47E8A4A43B8}"/>
              </a:ext>
            </a:extLst>
          </p:cNvPr>
          <p:cNvSpPr txBox="1"/>
          <p:nvPr/>
        </p:nvSpPr>
        <p:spPr>
          <a:xfrm>
            <a:off x="376326" y="1085850"/>
            <a:ext cx="8454605" cy="33855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Talking time:</a:t>
            </a:r>
            <a:endParaRPr lang="en-US"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E6700B-C5AB-45D6-B5D2-3BD638225DA5}"/>
              </a:ext>
            </a:extLst>
          </p:cNvPr>
          <p:cNvSpPr txBox="1"/>
          <p:nvPr/>
        </p:nvSpPr>
        <p:spPr>
          <a:xfrm>
            <a:off x="376324" y="1383247"/>
            <a:ext cx="8454605" cy="120032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Each diagram shows a number in numerals, words and Roman Numerals. </a:t>
            </a: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Complete the diagram:</a:t>
            </a: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B234341-D725-4839-ADC9-C56109E469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4540" y="2718799"/>
            <a:ext cx="5200233" cy="277236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F8DD749-A60E-48E9-A069-0AE43711323A}"/>
              </a:ext>
            </a:extLst>
          </p:cNvPr>
          <p:cNvSpPr txBox="1"/>
          <p:nvPr/>
        </p:nvSpPr>
        <p:spPr>
          <a:xfrm>
            <a:off x="3437626" y="6351841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200" dirty="0">
                <a:ea typeface="+mn-lt"/>
                <a:cs typeface="+mn-lt"/>
                <a:hlinkClick r:id="rId4"/>
              </a:rPr>
            </a:br>
            <a:r>
              <a:rPr lang="en-US" sz="1200" dirty="0">
                <a:solidFill>
                  <a:schemeClr val="accent5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thirdspacelearning.com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Specialist 1-to-1 </a:t>
            </a:r>
            <a:r>
              <a:rPr lang="en-US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maths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cs typeface="Calibri"/>
            </a:endParaRPr>
          </a:p>
          <a:p>
            <a:pPr algn="r"/>
            <a:endParaRPr lang="en-US" sz="1200" dirty="0">
              <a:cs typeface="Calibri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06AEC36-CC60-4D18-B7C0-BB6F2EEF2E6D}"/>
              </a:ext>
            </a:extLst>
          </p:cNvPr>
          <p:cNvSpPr/>
          <p:nvPr/>
        </p:nvSpPr>
        <p:spPr>
          <a:xfrm>
            <a:off x="1141562" y="0"/>
            <a:ext cx="11050438" cy="371655"/>
          </a:xfrm>
          <a:prstGeom prst="rect">
            <a:avLst/>
          </a:prstGeom>
          <a:solidFill>
            <a:srgbClr val="388B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400" b="1" dirty="0">
                <a:solidFill>
                  <a:schemeClr val="bg1"/>
                </a:solidFill>
                <a:latin typeface="Open Sans" panose="020B0606030504020204"/>
                <a:ea typeface="Tahoma"/>
                <a:cs typeface="Calibri"/>
              </a:rPr>
              <a:t>Year 5 Place Value Lesson 2</a:t>
            </a:r>
            <a:endParaRPr lang="en-US" sz="1400" dirty="0">
              <a:solidFill>
                <a:schemeClr val="bg1"/>
              </a:solidFill>
              <a:latin typeface="Open Sans" panose="020B0606030504020204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2E48B4F-E4B9-40B0-A95B-6EABC6A0E985}"/>
              </a:ext>
            </a:extLst>
          </p:cNvPr>
          <p:cNvSpPr txBox="1"/>
          <p:nvPr/>
        </p:nvSpPr>
        <p:spPr>
          <a:xfrm>
            <a:off x="181258" y="326537"/>
            <a:ext cx="11829480" cy="80021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Nunito" panose="02000303000000000000" pitchFamily="2" charset="0"/>
              </a:rPr>
              <a:t>To be able to </a:t>
            </a:r>
            <a:r>
              <a:rPr lang="en-GB" sz="2800" b="1" dirty="0">
                <a:latin typeface="Nunito" panose="02000303000000000000" pitchFamily="2" charset="0"/>
              </a:rPr>
              <a:t>recognise and use Roman Numerals up to M (1,000)</a:t>
            </a:r>
            <a:endParaRPr lang="en-US" sz="2800" dirty="0">
              <a:latin typeface="Nunito" panose="02000303000000000000" pitchFamily="2" charset="0"/>
              <a:cs typeface="Calibri"/>
            </a:endParaRPr>
          </a:p>
          <a:p>
            <a:endParaRPr lang="en-US" dirty="0">
              <a:latin typeface="Nunito" panose="02000303000000000000" pitchFamily="2" charset="0"/>
              <a:cs typeface="Calibri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F64A5C3-80F5-494F-B655-2BECE19A82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339"/>
            <a:ext cx="1146147" cy="371888"/>
          </a:xfrm>
          <a:prstGeom prst="rect">
            <a:avLst/>
          </a:prstGeom>
        </p:spPr>
      </p:pic>
      <p:sp>
        <p:nvSpPr>
          <p:cNvPr id="18" name="Date Placeholder 1">
            <a:extLst>
              <a:ext uri="{FF2B5EF4-FFF2-40B4-BE49-F238E27FC236}">
                <a16:creationId xmlns:a16="http://schemas.microsoft.com/office/drawing/2014/main" id="{DEA1D21B-193D-4D55-8648-5D54EA92F5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-721" y="-16078"/>
            <a:ext cx="2743200" cy="365125"/>
          </a:xfrm>
        </p:spPr>
        <p:txBody>
          <a:bodyPr/>
          <a:lstStyle/>
          <a:p>
            <a:fld id="{F599E95C-94F8-4F4B-A876-BEF0C20F6407}" type="datetime1">
              <a:rPr lang="en-GB" sz="1400" b="1" smtClean="0">
                <a:solidFill>
                  <a:schemeClr val="tx1"/>
                </a:solidFill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18/03/2019</a:t>
            </a:fld>
            <a:endParaRPr lang="en-GB" sz="1400" b="1" dirty="0">
              <a:solidFill>
                <a:schemeClr val="tx1"/>
              </a:solidFill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57080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0FF9EEF-9E85-4679-8ED7-CD69E9D229AD}"/>
              </a:ext>
            </a:extLst>
          </p:cNvPr>
          <p:cNvSpPr/>
          <p:nvPr/>
        </p:nvSpPr>
        <p:spPr>
          <a:xfrm>
            <a:off x="-721" y="6487063"/>
            <a:ext cx="12193438" cy="3716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cs typeface="Calibri"/>
            </a:endParaRPr>
          </a:p>
        </p:txBody>
      </p:sp>
      <p:pic>
        <p:nvPicPr>
          <p:cNvPr id="8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260BEEFB-85DA-4383-9A0A-3BFA069D9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98" y="6605856"/>
            <a:ext cx="1553833" cy="130475"/>
          </a:xfrm>
          <a:prstGeom prst="rect">
            <a:avLst/>
          </a:prstGeom>
        </p:spPr>
      </p:pic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DA478E84-08F0-40CB-9E36-915412A9650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371012" y="1181100"/>
          <a:ext cx="254319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319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268605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6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Success Criteria:</a:t>
                      </a:r>
                    </a:p>
                    <a:p>
                      <a:pPr lvl="0" algn="l">
                        <a:buNone/>
                      </a:pPr>
                      <a:endParaRPr lang="en-US" sz="16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Must: 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 can use concrete resources to represent Roman Numerals up to C (100);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Should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C (100) using Roman Numerals; 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M (1,000) using Roman Numerals.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C203D00-DE0D-449A-89E3-E47E8A4A43B8}"/>
              </a:ext>
            </a:extLst>
          </p:cNvPr>
          <p:cNvSpPr txBox="1"/>
          <p:nvPr/>
        </p:nvSpPr>
        <p:spPr>
          <a:xfrm>
            <a:off x="376326" y="1085850"/>
            <a:ext cx="8454605" cy="33855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Talking time:</a:t>
            </a:r>
            <a:endParaRPr lang="en-US"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E6700B-C5AB-45D6-B5D2-3BD638225DA5}"/>
              </a:ext>
            </a:extLst>
          </p:cNvPr>
          <p:cNvSpPr txBox="1"/>
          <p:nvPr/>
        </p:nvSpPr>
        <p:spPr>
          <a:xfrm>
            <a:off x="376324" y="1383247"/>
            <a:ext cx="8454605" cy="120032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Each diagram shows a number in numerals, words and Roman Numerals. </a:t>
            </a: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Complete the diagram:</a:t>
            </a: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7EE177A-4DD5-4CBC-A965-8F9990845D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1145" y="2363653"/>
            <a:ext cx="5796488" cy="307066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EC9A2B6-33D2-44C6-9604-86302DDD45F4}"/>
              </a:ext>
            </a:extLst>
          </p:cNvPr>
          <p:cNvSpPr txBox="1"/>
          <p:nvPr/>
        </p:nvSpPr>
        <p:spPr>
          <a:xfrm>
            <a:off x="3437626" y="6351841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200" dirty="0">
                <a:ea typeface="+mn-lt"/>
                <a:cs typeface="+mn-lt"/>
                <a:hlinkClick r:id="rId4"/>
              </a:rPr>
            </a:br>
            <a:r>
              <a:rPr lang="en-US" sz="1200" dirty="0">
                <a:solidFill>
                  <a:schemeClr val="accent5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thirdspacelearning.com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Specialist 1-to-1 </a:t>
            </a:r>
            <a:r>
              <a:rPr lang="en-US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maths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cs typeface="Calibri"/>
            </a:endParaRPr>
          </a:p>
          <a:p>
            <a:pPr algn="r"/>
            <a:endParaRPr lang="en-US" sz="1200" dirty="0">
              <a:cs typeface="Calibri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71A55FC-4090-4144-92BF-2358A3D684C4}"/>
              </a:ext>
            </a:extLst>
          </p:cNvPr>
          <p:cNvSpPr/>
          <p:nvPr/>
        </p:nvSpPr>
        <p:spPr>
          <a:xfrm>
            <a:off x="1141562" y="0"/>
            <a:ext cx="11050438" cy="371655"/>
          </a:xfrm>
          <a:prstGeom prst="rect">
            <a:avLst/>
          </a:prstGeom>
          <a:solidFill>
            <a:srgbClr val="388B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400" b="1" dirty="0">
                <a:solidFill>
                  <a:schemeClr val="bg1"/>
                </a:solidFill>
                <a:latin typeface="Open Sans" panose="020B0606030504020204"/>
                <a:ea typeface="Tahoma"/>
                <a:cs typeface="Calibri"/>
              </a:rPr>
              <a:t>Year 5 Place Value Lesson 2</a:t>
            </a:r>
            <a:endParaRPr lang="en-US" sz="1400" dirty="0">
              <a:solidFill>
                <a:schemeClr val="bg1"/>
              </a:solidFill>
              <a:latin typeface="Open Sans" panose="020B0606030504020204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74E5ED6-4D6A-4E8F-B67F-5D530F413E63}"/>
              </a:ext>
            </a:extLst>
          </p:cNvPr>
          <p:cNvSpPr txBox="1"/>
          <p:nvPr/>
        </p:nvSpPr>
        <p:spPr>
          <a:xfrm>
            <a:off x="181258" y="326537"/>
            <a:ext cx="11829480" cy="80021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Nunito" panose="02000303000000000000" pitchFamily="2" charset="0"/>
              </a:rPr>
              <a:t>To be able to </a:t>
            </a:r>
            <a:r>
              <a:rPr lang="en-GB" sz="2800" b="1" dirty="0">
                <a:latin typeface="Nunito" panose="02000303000000000000" pitchFamily="2" charset="0"/>
              </a:rPr>
              <a:t>recognise and use Roman Numerals up to M (1,000)</a:t>
            </a:r>
            <a:endParaRPr lang="en-US" sz="2800" dirty="0">
              <a:latin typeface="Nunito" panose="02000303000000000000" pitchFamily="2" charset="0"/>
              <a:cs typeface="Calibri"/>
            </a:endParaRPr>
          </a:p>
          <a:p>
            <a:endParaRPr lang="en-US" dirty="0">
              <a:latin typeface="Nunito" panose="02000303000000000000" pitchFamily="2" charset="0"/>
              <a:cs typeface="Calibri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3B4AB4DC-4271-4C95-82B0-91CAC759AD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339"/>
            <a:ext cx="1146147" cy="371888"/>
          </a:xfrm>
          <a:prstGeom prst="rect">
            <a:avLst/>
          </a:prstGeom>
        </p:spPr>
      </p:pic>
      <p:sp>
        <p:nvSpPr>
          <p:cNvPr id="18" name="Date Placeholder 1">
            <a:extLst>
              <a:ext uri="{FF2B5EF4-FFF2-40B4-BE49-F238E27FC236}">
                <a16:creationId xmlns:a16="http://schemas.microsoft.com/office/drawing/2014/main" id="{01B2B478-C051-4087-8110-6F77C7717B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-721" y="-16078"/>
            <a:ext cx="2743200" cy="365125"/>
          </a:xfrm>
        </p:spPr>
        <p:txBody>
          <a:bodyPr/>
          <a:lstStyle/>
          <a:p>
            <a:fld id="{F599E95C-94F8-4F4B-A876-BEF0C20F6407}" type="datetime1">
              <a:rPr lang="en-GB" sz="1400" b="1" smtClean="0">
                <a:solidFill>
                  <a:schemeClr val="tx1"/>
                </a:solidFill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18/03/2019</a:t>
            </a:fld>
            <a:endParaRPr lang="en-GB" sz="1400" b="1" dirty="0">
              <a:solidFill>
                <a:schemeClr val="tx1"/>
              </a:solidFill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60984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0FF9EEF-9E85-4679-8ED7-CD69E9D229AD}"/>
              </a:ext>
            </a:extLst>
          </p:cNvPr>
          <p:cNvSpPr/>
          <p:nvPr/>
        </p:nvSpPr>
        <p:spPr>
          <a:xfrm>
            <a:off x="-721" y="6487063"/>
            <a:ext cx="12193438" cy="3716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cs typeface="Calibri"/>
            </a:endParaRPr>
          </a:p>
        </p:txBody>
      </p:sp>
      <p:pic>
        <p:nvPicPr>
          <p:cNvPr id="8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260BEEFB-85DA-4383-9A0A-3BFA069D9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98" y="6605856"/>
            <a:ext cx="1553833" cy="130475"/>
          </a:xfrm>
          <a:prstGeom prst="rect">
            <a:avLst/>
          </a:prstGeom>
        </p:spPr>
      </p:pic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DA478E84-08F0-40CB-9E36-915412A9650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371012" y="1181100"/>
          <a:ext cx="254319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319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268605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6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Success Criteria:</a:t>
                      </a:r>
                    </a:p>
                    <a:p>
                      <a:pPr lvl="0" algn="l">
                        <a:buNone/>
                      </a:pPr>
                      <a:endParaRPr lang="en-US" sz="16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Must: 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 can use concrete resources to represent Roman Numerals up to C (100);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Should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C (100) using Roman Numerals; 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M (1,000) using Roman Numerals.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C203D00-DE0D-449A-89E3-E47E8A4A43B8}"/>
              </a:ext>
            </a:extLst>
          </p:cNvPr>
          <p:cNvSpPr txBox="1"/>
          <p:nvPr/>
        </p:nvSpPr>
        <p:spPr>
          <a:xfrm>
            <a:off x="376326" y="1085850"/>
            <a:ext cx="8454605" cy="33855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Talking time:</a:t>
            </a:r>
            <a:endParaRPr lang="en-US"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E6700B-C5AB-45D6-B5D2-3BD638225DA5}"/>
              </a:ext>
            </a:extLst>
          </p:cNvPr>
          <p:cNvSpPr txBox="1"/>
          <p:nvPr/>
        </p:nvSpPr>
        <p:spPr>
          <a:xfrm>
            <a:off x="376324" y="1383247"/>
            <a:ext cx="8454605" cy="120032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Each diagram shows a number in numerals, words and Roman Numerals. </a:t>
            </a: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Complete the diagram:</a:t>
            </a: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77398E3-0B95-44AD-B6ED-369EB92613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1587" y="2583577"/>
            <a:ext cx="5327609" cy="285073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4C1A5BB-D45B-4921-B45D-F660C79ECB87}"/>
              </a:ext>
            </a:extLst>
          </p:cNvPr>
          <p:cNvSpPr txBox="1"/>
          <p:nvPr/>
        </p:nvSpPr>
        <p:spPr>
          <a:xfrm>
            <a:off x="3437626" y="6351841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200" dirty="0">
                <a:ea typeface="+mn-lt"/>
                <a:cs typeface="+mn-lt"/>
                <a:hlinkClick r:id="rId4"/>
              </a:rPr>
            </a:br>
            <a:r>
              <a:rPr lang="en-US" sz="1200" dirty="0">
                <a:solidFill>
                  <a:schemeClr val="accent5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thirdspacelearning.com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Specialist 1-to-1 </a:t>
            </a:r>
            <a:r>
              <a:rPr lang="en-US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maths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cs typeface="Calibri"/>
            </a:endParaRPr>
          </a:p>
          <a:p>
            <a:pPr algn="r"/>
            <a:endParaRPr lang="en-US" sz="1200" dirty="0">
              <a:cs typeface="Calibri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8B2556F-0921-42B8-86A2-5E73AF1727C6}"/>
              </a:ext>
            </a:extLst>
          </p:cNvPr>
          <p:cNvSpPr/>
          <p:nvPr/>
        </p:nvSpPr>
        <p:spPr>
          <a:xfrm>
            <a:off x="1141562" y="0"/>
            <a:ext cx="11050438" cy="371655"/>
          </a:xfrm>
          <a:prstGeom prst="rect">
            <a:avLst/>
          </a:prstGeom>
          <a:solidFill>
            <a:srgbClr val="388B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400" b="1" dirty="0">
                <a:solidFill>
                  <a:schemeClr val="bg1"/>
                </a:solidFill>
                <a:latin typeface="Open Sans" panose="020B0606030504020204"/>
                <a:ea typeface="Tahoma"/>
                <a:cs typeface="Calibri"/>
              </a:rPr>
              <a:t>Year 5 Place Value Lesson 2</a:t>
            </a:r>
            <a:endParaRPr lang="en-US" sz="1400" dirty="0">
              <a:solidFill>
                <a:schemeClr val="bg1"/>
              </a:solidFill>
              <a:latin typeface="Open Sans" panose="020B0606030504020204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5B462E8-1C5A-45E5-826C-2356E891FC04}"/>
              </a:ext>
            </a:extLst>
          </p:cNvPr>
          <p:cNvSpPr txBox="1"/>
          <p:nvPr/>
        </p:nvSpPr>
        <p:spPr>
          <a:xfrm>
            <a:off x="181258" y="326537"/>
            <a:ext cx="11829480" cy="80021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Nunito" panose="02000303000000000000" pitchFamily="2" charset="0"/>
              </a:rPr>
              <a:t>To be able to </a:t>
            </a:r>
            <a:r>
              <a:rPr lang="en-GB" sz="2800" b="1" dirty="0">
                <a:latin typeface="Nunito" panose="02000303000000000000" pitchFamily="2" charset="0"/>
              </a:rPr>
              <a:t>recognise and use Roman Numerals up to M (1,000)</a:t>
            </a:r>
            <a:endParaRPr lang="en-US" sz="2800" dirty="0">
              <a:latin typeface="Nunito" panose="02000303000000000000" pitchFamily="2" charset="0"/>
              <a:cs typeface="Calibri"/>
            </a:endParaRPr>
          </a:p>
          <a:p>
            <a:endParaRPr lang="en-US" dirty="0">
              <a:latin typeface="Nunito" panose="02000303000000000000" pitchFamily="2" charset="0"/>
              <a:cs typeface="Calibri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29A0DEB-2A30-4FFE-A32B-E7D9E2F165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339"/>
            <a:ext cx="1146147" cy="371888"/>
          </a:xfrm>
          <a:prstGeom prst="rect">
            <a:avLst/>
          </a:prstGeom>
        </p:spPr>
      </p:pic>
      <p:sp>
        <p:nvSpPr>
          <p:cNvPr id="18" name="Date Placeholder 1">
            <a:extLst>
              <a:ext uri="{FF2B5EF4-FFF2-40B4-BE49-F238E27FC236}">
                <a16:creationId xmlns:a16="http://schemas.microsoft.com/office/drawing/2014/main" id="{58EEF9E9-9DE6-4980-B79F-E066E5C01D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-721" y="-16078"/>
            <a:ext cx="2743200" cy="365125"/>
          </a:xfrm>
        </p:spPr>
        <p:txBody>
          <a:bodyPr/>
          <a:lstStyle/>
          <a:p>
            <a:fld id="{F599E95C-94F8-4F4B-A876-BEF0C20F6407}" type="datetime1">
              <a:rPr lang="en-GB" sz="1400" b="1" smtClean="0">
                <a:solidFill>
                  <a:schemeClr val="tx1"/>
                </a:solidFill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18/03/2019</a:t>
            </a:fld>
            <a:endParaRPr lang="en-GB" sz="1400" b="1" dirty="0">
              <a:solidFill>
                <a:schemeClr val="tx1"/>
              </a:solidFill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07056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0FF9EEF-9E85-4679-8ED7-CD69E9D229AD}"/>
              </a:ext>
            </a:extLst>
          </p:cNvPr>
          <p:cNvSpPr/>
          <p:nvPr/>
        </p:nvSpPr>
        <p:spPr>
          <a:xfrm>
            <a:off x="-721" y="6487063"/>
            <a:ext cx="12193438" cy="3716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cs typeface="Calibri"/>
            </a:endParaRPr>
          </a:p>
        </p:txBody>
      </p:sp>
      <p:pic>
        <p:nvPicPr>
          <p:cNvPr id="8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260BEEFB-85DA-4383-9A0A-3BFA069D9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98" y="6605856"/>
            <a:ext cx="1553833" cy="130475"/>
          </a:xfrm>
          <a:prstGeom prst="rect">
            <a:avLst/>
          </a:prstGeom>
        </p:spPr>
      </p:pic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DA478E84-08F0-40CB-9E36-915412A9650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371012" y="1181100"/>
          <a:ext cx="254319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319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268605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6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Success Criteria:</a:t>
                      </a:r>
                    </a:p>
                    <a:p>
                      <a:pPr lvl="0" algn="l">
                        <a:buNone/>
                      </a:pPr>
                      <a:endParaRPr lang="en-US" sz="16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Must: 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 can use concrete resources to represent Roman Numerals up to C (100);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Should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C (100) using Roman Numerals; 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M (1,000) using Roman Numerals.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C203D00-DE0D-449A-89E3-E47E8A4A43B8}"/>
              </a:ext>
            </a:extLst>
          </p:cNvPr>
          <p:cNvSpPr txBox="1"/>
          <p:nvPr/>
        </p:nvSpPr>
        <p:spPr>
          <a:xfrm>
            <a:off x="376326" y="1085850"/>
            <a:ext cx="8454605" cy="33855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Talking time:</a:t>
            </a:r>
            <a:endParaRPr lang="en-US"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E6700B-C5AB-45D6-B5D2-3BD638225DA5}"/>
              </a:ext>
            </a:extLst>
          </p:cNvPr>
          <p:cNvSpPr txBox="1"/>
          <p:nvPr/>
        </p:nvSpPr>
        <p:spPr>
          <a:xfrm>
            <a:off x="376324" y="1383247"/>
            <a:ext cx="8454605" cy="120032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Each diagram shows a number in numerals, words and Roman Numerals. </a:t>
            </a: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Complete the diagram:</a:t>
            </a: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5501BF8-F70C-4C61-9705-E805A2A981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0701" y="2691943"/>
            <a:ext cx="5653964" cy="285073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48BDE7B-B854-4BC2-8F66-679410F93F49}"/>
              </a:ext>
            </a:extLst>
          </p:cNvPr>
          <p:cNvSpPr txBox="1"/>
          <p:nvPr/>
        </p:nvSpPr>
        <p:spPr>
          <a:xfrm>
            <a:off x="3437626" y="6351841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200" dirty="0">
                <a:ea typeface="+mn-lt"/>
                <a:cs typeface="+mn-lt"/>
                <a:hlinkClick r:id="rId4"/>
              </a:rPr>
            </a:br>
            <a:r>
              <a:rPr lang="en-US" sz="1200" dirty="0">
                <a:solidFill>
                  <a:schemeClr val="accent5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thirdspacelearning.com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Specialist 1-to-1 </a:t>
            </a:r>
            <a:r>
              <a:rPr lang="en-US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maths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cs typeface="Calibri"/>
            </a:endParaRPr>
          </a:p>
          <a:p>
            <a:pPr algn="r"/>
            <a:endParaRPr lang="en-US" sz="1200" dirty="0">
              <a:cs typeface="Calibri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A5E46E2-68B7-44FA-8704-B901898F1425}"/>
              </a:ext>
            </a:extLst>
          </p:cNvPr>
          <p:cNvSpPr/>
          <p:nvPr/>
        </p:nvSpPr>
        <p:spPr>
          <a:xfrm>
            <a:off x="1141562" y="0"/>
            <a:ext cx="11050438" cy="371655"/>
          </a:xfrm>
          <a:prstGeom prst="rect">
            <a:avLst/>
          </a:prstGeom>
          <a:solidFill>
            <a:srgbClr val="388B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400" b="1" dirty="0">
                <a:solidFill>
                  <a:schemeClr val="bg1"/>
                </a:solidFill>
                <a:latin typeface="Open Sans" panose="020B0606030504020204"/>
                <a:ea typeface="Tahoma"/>
                <a:cs typeface="Calibri"/>
              </a:rPr>
              <a:t>Year 5 Place Value Lesson 2</a:t>
            </a:r>
            <a:endParaRPr lang="en-US" sz="1400" dirty="0">
              <a:solidFill>
                <a:schemeClr val="bg1"/>
              </a:solidFill>
              <a:latin typeface="Open Sans" panose="020B0606030504020204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671880B-FFA8-403B-9696-4919C9767765}"/>
              </a:ext>
            </a:extLst>
          </p:cNvPr>
          <p:cNvSpPr txBox="1"/>
          <p:nvPr/>
        </p:nvSpPr>
        <p:spPr>
          <a:xfrm>
            <a:off x="181258" y="326537"/>
            <a:ext cx="11829480" cy="80021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Nunito" panose="02000303000000000000" pitchFamily="2" charset="0"/>
              </a:rPr>
              <a:t>To be able to </a:t>
            </a:r>
            <a:r>
              <a:rPr lang="en-GB" sz="2800" b="1" dirty="0">
                <a:latin typeface="Nunito" panose="02000303000000000000" pitchFamily="2" charset="0"/>
              </a:rPr>
              <a:t>recognise and use Roman Numerals up to M (1,000)</a:t>
            </a:r>
            <a:endParaRPr lang="en-US" sz="2800" dirty="0">
              <a:latin typeface="Nunito" panose="02000303000000000000" pitchFamily="2" charset="0"/>
              <a:cs typeface="Calibri"/>
            </a:endParaRPr>
          </a:p>
          <a:p>
            <a:endParaRPr lang="en-US" dirty="0">
              <a:latin typeface="Nunito" panose="02000303000000000000" pitchFamily="2" charset="0"/>
              <a:cs typeface="Calibri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C465D24-C4F2-4D0F-9A5C-F4AB61B8F8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339"/>
            <a:ext cx="1146147" cy="371888"/>
          </a:xfrm>
          <a:prstGeom prst="rect">
            <a:avLst/>
          </a:prstGeom>
        </p:spPr>
      </p:pic>
      <p:sp>
        <p:nvSpPr>
          <p:cNvPr id="18" name="Date Placeholder 1">
            <a:extLst>
              <a:ext uri="{FF2B5EF4-FFF2-40B4-BE49-F238E27FC236}">
                <a16:creationId xmlns:a16="http://schemas.microsoft.com/office/drawing/2014/main" id="{D6295153-2427-4CFB-9775-F884C780ADC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-721" y="-16078"/>
            <a:ext cx="2743200" cy="365125"/>
          </a:xfrm>
        </p:spPr>
        <p:txBody>
          <a:bodyPr/>
          <a:lstStyle/>
          <a:p>
            <a:fld id="{F599E95C-94F8-4F4B-A876-BEF0C20F6407}" type="datetime1">
              <a:rPr lang="en-GB" sz="1400" b="1" smtClean="0">
                <a:solidFill>
                  <a:schemeClr val="tx1"/>
                </a:solidFill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18/03/2019</a:t>
            </a:fld>
            <a:endParaRPr lang="en-GB" sz="1400" b="1" dirty="0">
              <a:solidFill>
                <a:schemeClr val="tx1"/>
              </a:solidFill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96846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0FF9EEF-9E85-4679-8ED7-CD69E9D229AD}"/>
              </a:ext>
            </a:extLst>
          </p:cNvPr>
          <p:cNvSpPr/>
          <p:nvPr/>
        </p:nvSpPr>
        <p:spPr>
          <a:xfrm>
            <a:off x="-721" y="6487063"/>
            <a:ext cx="12193438" cy="3716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cs typeface="Calibri"/>
            </a:endParaRPr>
          </a:p>
        </p:txBody>
      </p:sp>
      <p:pic>
        <p:nvPicPr>
          <p:cNvPr id="8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260BEEFB-85DA-4383-9A0A-3BFA069D9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98" y="6605856"/>
            <a:ext cx="1553833" cy="130475"/>
          </a:xfrm>
          <a:prstGeom prst="rect">
            <a:avLst/>
          </a:prstGeom>
        </p:spPr>
      </p:pic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DA478E84-08F0-40CB-9E36-915412A9650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371012" y="1181100"/>
          <a:ext cx="254319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319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268605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6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Success Criteria:</a:t>
                      </a:r>
                    </a:p>
                    <a:p>
                      <a:pPr lvl="0" algn="l">
                        <a:buNone/>
                      </a:pPr>
                      <a:endParaRPr lang="en-US" sz="16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Must: 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 can use concrete resources to represent Roman Numerals up to C (100);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Should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C (100) using Roman Numerals; 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M (1,000) using Roman Numerals.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C203D00-DE0D-449A-89E3-E47E8A4A43B8}"/>
              </a:ext>
            </a:extLst>
          </p:cNvPr>
          <p:cNvSpPr txBox="1"/>
          <p:nvPr/>
        </p:nvSpPr>
        <p:spPr>
          <a:xfrm>
            <a:off x="376326" y="1085850"/>
            <a:ext cx="8454605" cy="33855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Talking time:</a:t>
            </a:r>
            <a:endParaRPr lang="en-US"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E6700B-C5AB-45D6-B5D2-3BD638225DA5}"/>
              </a:ext>
            </a:extLst>
          </p:cNvPr>
          <p:cNvSpPr txBox="1"/>
          <p:nvPr/>
        </p:nvSpPr>
        <p:spPr>
          <a:xfrm>
            <a:off x="376324" y="1383247"/>
            <a:ext cx="8454605" cy="120032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Each diagram shows a number in numerals, words and Roman Numerals. </a:t>
            </a: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Complete the diagram:</a:t>
            </a: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75FE14C-64F3-4FD8-914A-93B3DEED6B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5792" y="2398202"/>
            <a:ext cx="5816387" cy="301350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738993C-2203-4714-8C5D-F455A94DC86C}"/>
              </a:ext>
            </a:extLst>
          </p:cNvPr>
          <p:cNvSpPr txBox="1"/>
          <p:nvPr/>
        </p:nvSpPr>
        <p:spPr>
          <a:xfrm>
            <a:off x="3437626" y="6351841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200" dirty="0">
                <a:ea typeface="+mn-lt"/>
                <a:cs typeface="+mn-lt"/>
                <a:hlinkClick r:id="rId4"/>
              </a:rPr>
            </a:br>
            <a:r>
              <a:rPr lang="en-US" sz="1200" dirty="0">
                <a:solidFill>
                  <a:schemeClr val="accent5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thirdspacelearning.com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Specialist 1-to-1 </a:t>
            </a:r>
            <a:r>
              <a:rPr lang="en-US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maths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cs typeface="Calibri"/>
            </a:endParaRPr>
          </a:p>
          <a:p>
            <a:pPr algn="r"/>
            <a:endParaRPr lang="en-US" sz="1200" dirty="0">
              <a:cs typeface="Calibri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A6F483E-60A7-4469-8448-886037E60E63}"/>
              </a:ext>
            </a:extLst>
          </p:cNvPr>
          <p:cNvSpPr/>
          <p:nvPr/>
        </p:nvSpPr>
        <p:spPr>
          <a:xfrm>
            <a:off x="1141562" y="0"/>
            <a:ext cx="11050438" cy="371655"/>
          </a:xfrm>
          <a:prstGeom prst="rect">
            <a:avLst/>
          </a:prstGeom>
          <a:solidFill>
            <a:srgbClr val="388B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400" b="1" dirty="0">
                <a:solidFill>
                  <a:schemeClr val="bg1"/>
                </a:solidFill>
                <a:latin typeface="Open Sans" panose="020B0606030504020204"/>
                <a:ea typeface="Tahoma"/>
                <a:cs typeface="Calibri"/>
              </a:rPr>
              <a:t>Year 5 Place Value Lesson 2</a:t>
            </a:r>
            <a:endParaRPr lang="en-US" sz="1400" dirty="0">
              <a:solidFill>
                <a:schemeClr val="bg1"/>
              </a:solidFill>
              <a:latin typeface="Open Sans" panose="020B0606030504020204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3158B53-6080-428D-84D5-FBB4182BA156}"/>
              </a:ext>
            </a:extLst>
          </p:cNvPr>
          <p:cNvSpPr txBox="1"/>
          <p:nvPr/>
        </p:nvSpPr>
        <p:spPr>
          <a:xfrm>
            <a:off x="181258" y="326537"/>
            <a:ext cx="11829480" cy="80021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Nunito" panose="02000303000000000000" pitchFamily="2" charset="0"/>
              </a:rPr>
              <a:t>To be able to </a:t>
            </a:r>
            <a:r>
              <a:rPr lang="en-GB" sz="2800" b="1" dirty="0">
                <a:latin typeface="Nunito" panose="02000303000000000000" pitchFamily="2" charset="0"/>
              </a:rPr>
              <a:t>recognise and use Roman Numerals up to M (1,000)</a:t>
            </a:r>
            <a:endParaRPr lang="en-US" sz="2800" dirty="0">
              <a:latin typeface="Nunito" panose="02000303000000000000" pitchFamily="2" charset="0"/>
              <a:cs typeface="Calibri"/>
            </a:endParaRPr>
          </a:p>
          <a:p>
            <a:endParaRPr lang="en-US" dirty="0">
              <a:latin typeface="Nunito" panose="02000303000000000000" pitchFamily="2" charset="0"/>
              <a:cs typeface="Calibri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2EA05DB-A2A2-4E16-8ABC-EE46C170295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339"/>
            <a:ext cx="1146147" cy="371888"/>
          </a:xfrm>
          <a:prstGeom prst="rect">
            <a:avLst/>
          </a:prstGeom>
        </p:spPr>
      </p:pic>
      <p:sp>
        <p:nvSpPr>
          <p:cNvPr id="18" name="Date Placeholder 1">
            <a:extLst>
              <a:ext uri="{FF2B5EF4-FFF2-40B4-BE49-F238E27FC236}">
                <a16:creationId xmlns:a16="http://schemas.microsoft.com/office/drawing/2014/main" id="{B52826BE-6420-4A45-A207-F518DA7DDA8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-721" y="-16078"/>
            <a:ext cx="2743200" cy="365125"/>
          </a:xfrm>
        </p:spPr>
        <p:txBody>
          <a:bodyPr/>
          <a:lstStyle/>
          <a:p>
            <a:fld id="{F599E95C-94F8-4F4B-A876-BEF0C20F6407}" type="datetime1">
              <a:rPr lang="en-GB" sz="1400" b="1" smtClean="0">
                <a:solidFill>
                  <a:schemeClr val="tx1"/>
                </a:solidFill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18/03/2019</a:t>
            </a:fld>
            <a:endParaRPr lang="en-GB" sz="1400" b="1" dirty="0">
              <a:solidFill>
                <a:schemeClr val="tx1"/>
              </a:solidFill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93367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0FF9EEF-9E85-4679-8ED7-CD69E9D229AD}"/>
              </a:ext>
            </a:extLst>
          </p:cNvPr>
          <p:cNvSpPr/>
          <p:nvPr/>
        </p:nvSpPr>
        <p:spPr>
          <a:xfrm>
            <a:off x="-721" y="6487063"/>
            <a:ext cx="12193438" cy="3716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cs typeface="Calibri"/>
            </a:endParaRPr>
          </a:p>
        </p:txBody>
      </p:sp>
      <p:pic>
        <p:nvPicPr>
          <p:cNvPr id="8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260BEEFB-85DA-4383-9A0A-3BFA069D9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98" y="6605856"/>
            <a:ext cx="1553833" cy="130475"/>
          </a:xfrm>
          <a:prstGeom prst="rect">
            <a:avLst/>
          </a:prstGeom>
        </p:spPr>
      </p:pic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DA478E84-08F0-40CB-9E36-915412A9650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371012" y="1181100"/>
          <a:ext cx="254319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319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268605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6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Success Criteria:</a:t>
                      </a:r>
                    </a:p>
                    <a:p>
                      <a:pPr lvl="0" algn="l">
                        <a:buNone/>
                      </a:pPr>
                      <a:endParaRPr lang="en-US" sz="16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Must: 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 can use concrete resources to represent Roman Numerals up to C (100);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Should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C (100) using Roman Numerals; 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M (1,000) using Roman Numerals.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C203D00-DE0D-449A-89E3-E47E8A4A43B8}"/>
              </a:ext>
            </a:extLst>
          </p:cNvPr>
          <p:cNvSpPr txBox="1"/>
          <p:nvPr/>
        </p:nvSpPr>
        <p:spPr>
          <a:xfrm>
            <a:off x="376326" y="1085850"/>
            <a:ext cx="8454605" cy="33855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Talking time:</a:t>
            </a:r>
            <a:endParaRPr lang="en-US"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E6700B-C5AB-45D6-B5D2-3BD638225DA5}"/>
              </a:ext>
            </a:extLst>
          </p:cNvPr>
          <p:cNvSpPr txBox="1"/>
          <p:nvPr/>
        </p:nvSpPr>
        <p:spPr>
          <a:xfrm>
            <a:off x="376324" y="1383247"/>
            <a:ext cx="8454605" cy="120032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Each diagram shows a number in numerals, words and Roman Numerals. </a:t>
            </a: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Complete the diagram:</a:t>
            </a: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896EF5A-499D-44CB-A35D-D59AD90B7E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5510" y="2508309"/>
            <a:ext cx="5615495" cy="311620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49C0028-7747-4952-9C34-C8F3544CB862}"/>
              </a:ext>
            </a:extLst>
          </p:cNvPr>
          <p:cNvSpPr txBox="1"/>
          <p:nvPr/>
        </p:nvSpPr>
        <p:spPr>
          <a:xfrm>
            <a:off x="3437626" y="6351841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200" dirty="0">
                <a:ea typeface="+mn-lt"/>
                <a:cs typeface="+mn-lt"/>
                <a:hlinkClick r:id="rId4"/>
              </a:rPr>
            </a:br>
            <a:r>
              <a:rPr lang="en-US" sz="1200" dirty="0">
                <a:solidFill>
                  <a:schemeClr val="accent5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thirdspacelearning.com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Specialist 1-to-1 </a:t>
            </a:r>
            <a:r>
              <a:rPr lang="en-US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maths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cs typeface="Calibri"/>
            </a:endParaRPr>
          </a:p>
          <a:p>
            <a:pPr algn="r"/>
            <a:endParaRPr lang="en-US" sz="1200" dirty="0">
              <a:cs typeface="Calibri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A967CB9-379C-46CD-A008-4DEEB1917B8C}"/>
              </a:ext>
            </a:extLst>
          </p:cNvPr>
          <p:cNvSpPr/>
          <p:nvPr/>
        </p:nvSpPr>
        <p:spPr>
          <a:xfrm>
            <a:off x="1141562" y="0"/>
            <a:ext cx="11050438" cy="371655"/>
          </a:xfrm>
          <a:prstGeom prst="rect">
            <a:avLst/>
          </a:prstGeom>
          <a:solidFill>
            <a:srgbClr val="388B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400" b="1" dirty="0">
                <a:solidFill>
                  <a:schemeClr val="bg1"/>
                </a:solidFill>
                <a:latin typeface="Open Sans" panose="020B0606030504020204"/>
                <a:ea typeface="Tahoma"/>
                <a:cs typeface="Calibri"/>
              </a:rPr>
              <a:t>Year 5 Place Value Lesson 2</a:t>
            </a:r>
            <a:endParaRPr lang="en-US" sz="1400" dirty="0">
              <a:solidFill>
                <a:schemeClr val="bg1"/>
              </a:solidFill>
              <a:latin typeface="Open Sans" panose="020B0606030504020204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44330C7-0095-45CF-892D-2AA7CE56EE58}"/>
              </a:ext>
            </a:extLst>
          </p:cNvPr>
          <p:cNvSpPr txBox="1"/>
          <p:nvPr/>
        </p:nvSpPr>
        <p:spPr>
          <a:xfrm>
            <a:off x="181258" y="326537"/>
            <a:ext cx="11829480" cy="80021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Nunito" panose="02000303000000000000" pitchFamily="2" charset="0"/>
              </a:rPr>
              <a:t>To be able to </a:t>
            </a:r>
            <a:r>
              <a:rPr lang="en-GB" sz="2800" b="1" dirty="0">
                <a:latin typeface="Nunito" panose="02000303000000000000" pitchFamily="2" charset="0"/>
              </a:rPr>
              <a:t>recognise and use Roman Numerals up to M (1,000)</a:t>
            </a:r>
            <a:endParaRPr lang="en-US" sz="2800" dirty="0">
              <a:latin typeface="Nunito" panose="02000303000000000000" pitchFamily="2" charset="0"/>
              <a:cs typeface="Calibri"/>
            </a:endParaRPr>
          </a:p>
          <a:p>
            <a:endParaRPr lang="en-US" dirty="0">
              <a:latin typeface="Nunito" panose="02000303000000000000" pitchFamily="2" charset="0"/>
              <a:cs typeface="Calibri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296E4FFE-56D1-4884-8624-34B41FC2C0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339"/>
            <a:ext cx="1146147" cy="371888"/>
          </a:xfrm>
          <a:prstGeom prst="rect">
            <a:avLst/>
          </a:prstGeom>
        </p:spPr>
      </p:pic>
      <p:sp>
        <p:nvSpPr>
          <p:cNvPr id="18" name="Date Placeholder 1">
            <a:extLst>
              <a:ext uri="{FF2B5EF4-FFF2-40B4-BE49-F238E27FC236}">
                <a16:creationId xmlns:a16="http://schemas.microsoft.com/office/drawing/2014/main" id="{3A8D7155-E1D9-4439-BFD0-085C3CBCFD7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-721" y="-16078"/>
            <a:ext cx="2743200" cy="365125"/>
          </a:xfrm>
        </p:spPr>
        <p:txBody>
          <a:bodyPr/>
          <a:lstStyle/>
          <a:p>
            <a:fld id="{F599E95C-94F8-4F4B-A876-BEF0C20F6407}" type="datetime1">
              <a:rPr lang="en-GB" sz="1400" b="1" smtClean="0">
                <a:solidFill>
                  <a:schemeClr val="tx1"/>
                </a:solidFill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18/03/2019</a:t>
            </a:fld>
            <a:endParaRPr lang="en-GB" sz="1400" b="1" dirty="0">
              <a:solidFill>
                <a:schemeClr val="tx1"/>
              </a:solidFill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80023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0FF9EEF-9E85-4679-8ED7-CD69E9D229AD}"/>
              </a:ext>
            </a:extLst>
          </p:cNvPr>
          <p:cNvSpPr/>
          <p:nvPr/>
        </p:nvSpPr>
        <p:spPr>
          <a:xfrm>
            <a:off x="-721" y="6487063"/>
            <a:ext cx="12193438" cy="3716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cs typeface="Calibri"/>
            </a:endParaRPr>
          </a:p>
        </p:txBody>
      </p:sp>
      <p:pic>
        <p:nvPicPr>
          <p:cNvPr id="8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260BEEFB-85DA-4383-9A0A-3BFA069D9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98" y="6605856"/>
            <a:ext cx="1553833" cy="130475"/>
          </a:xfrm>
          <a:prstGeom prst="rect">
            <a:avLst/>
          </a:prstGeom>
        </p:spPr>
      </p:pic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DA478E84-08F0-40CB-9E36-915412A9650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371012" y="1181100"/>
          <a:ext cx="2543190" cy="3749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319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268605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6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Success Criteria:</a:t>
                      </a:r>
                    </a:p>
                    <a:p>
                      <a:pPr lvl="0" algn="l">
                        <a:buNone/>
                      </a:pPr>
                      <a:endParaRPr lang="en-US" sz="16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Must: 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 can use concrete resources to represent Roman Numerals up to C (100);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Should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</a:t>
                      </a:r>
                      <a:r>
                        <a:rPr lang="en-GB" sz="1600" b="0" i="0" u="none" strike="noStrike" noProof="0" dirty="0" err="1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represent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 numbers up to C (100) using Roman Numerals; 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M (1,000) using Roman Numerals.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C203D00-DE0D-449A-89E3-E47E8A4A43B8}"/>
              </a:ext>
            </a:extLst>
          </p:cNvPr>
          <p:cNvSpPr txBox="1"/>
          <p:nvPr/>
        </p:nvSpPr>
        <p:spPr>
          <a:xfrm>
            <a:off x="376326" y="1085850"/>
            <a:ext cx="8454605" cy="33855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Talking time:</a:t>
            </a:r>
            <a:endParaRPr lang="en-US"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E6700B-C5AB-45D6-B5D2-3BD638225DA5}"/>
              </a:ext>
            </a:extLst>
          </p:cNvPr>
          <p:cNvSpPr txBox="1"/>
          <p:nvPr/>
        </p:nvSpPr>
        <p:spPr>
          <a:xfrm>
            <a:off x="376324" y="1383247"/>
            <a:ext cx="8454605" cy="120032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Each diagram shows a number in numerals, words and Roman Numerals. </a:t>
            </a: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Complete the diagram:</a:t>
            </a: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7B3FE2A-1A15-4FB9-8233-9E223C0C91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1453" y="2472168"/>
            <a:ext cx="6282551" cy="319277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063AEBD-6BBA-4046-97FE-CC0626708357}"/>
              </a:ext>
            </a:extLst>
          </p:cNvPr>
          <p:cNvSpPr txBox="1"/>
          <p:nvPr/>
        </p:nvSpPr>
        <p:spPr>
          <a:xfrm>
            <a:off x="3437626" y="6351841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200" dirty="0">
                <a:ea typeface="+mn-lt"/>
                <a:cs typeface="+mn-lt"/>
                <a:hlinkClick r:id="rId4"/>
              </a:rPr>
            </a:br>
            <a:r>
              <a:rPr lang="en-US" sz="1200" dirty="0">
                <a:solidFill>
                  <a:schemeClr val="accent5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thirdspacelearning.com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Specialist 1-to-1 </a:t>
            </a:r>
            <a:r>
              <a:rPr lang="en-US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maths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cs typeface="Calibri"/>
            </a:endParaRPr>
          </a:p>
          <a:p>
            <a:pPr algn="r"/>
            <a:endParaRPr lang="en-US" sz="1200" dirty="0">
              <a:cs typeface="Calibri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E13D7CA-4812-4B34-93E6-0C0D85BBE976}"/>
              </a:ext>
            </a:extLst>
          </p:cNvPr>
          <p:cNvSpPr/>
          <p:nvPr/>
        </p:nvSpPr>
        <p:spPr>
          <a:xfrm>
            <a:off x="1141562" y="0"/>
            <a:ext cx="11050438" cy="371655"/>
          </a:xfrm>
          <a:prstGeom prst="rect">
            <a:avLst/>
          </a:prstGeom>
          <a:solidFill>
            <a:srgbClr val="388B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400" b="1" dirty="0">
                <a:solidFill>
                  <a:schemeClr val="bg1"/>
                </a:solidFill>
                <a:latin typeface="Open Sans" panose="020B0606030504020204"/>
                <a:ea typeface="Tahoma"/>
                <a:cs typeface="Calibri"/>
              </a:rPr>
              <a:t>Year 5 Place Value Lesson 2</a:t>
            </a:r>
            <a:endParaRPr lang="en-US" sz="1400" dirty="0">
              <a:solidFill>
                <a:schemeClr val="bg1"/>
              </a:solidFill>
              <a:latin typeface="Open Sans" panose="020B0606030504020204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B0136E9-4E92-4222-B2A0-B159478ECBE6}"/>
              </a:ext>
            </a:extLst>
          </p:cNvPr>
          <p:cNvSpPr txBox="1"/>
          <p:nvPr/>
        </p:nvSpPr>
        <p:spPr>
          <a:xfrm>
            <a:off x="181258" y="326537"/>
            <a:ext cx="11829480" cy="80021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Nunito" panose="02000303000000000000" pitchFamily="2" charset="0"/>
              </a:rPr>
              <a:t>To be able to </a:t>
            </a:r>
            <a:r>
              <a:rPr lang="en-GB" sz="2800" b="1" dirty="0">
                <a:latin typeface="Nunito" panose="02000303000000000000" pitchFamily="2" charset="0"/>
              </a:rPr>
              <a:t>recognise and use Roman Numerals up to M (1,000)</a:t>
            </a:r>
            <a:endParaRPr lang="en-US" sz="2800" dirty="0">
              <a:latin typeface="Nunito" panose="02000303000000000000" pitchFamily="2" charset="0"/>
              <a:cs typeface="Calibri"/>
            </a:endParaRPr>
          </a:p>
          <a:p>
            <a:endParaRPr lang="en-US" dirty="0">
              <a:latin typeface="Nunito" panose="02000303000000000000" pitchFamily="2" charset="0"/>
              <a:cs typeface="Calibri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570EC600-7E6A-4AF2-B63B-2838F6E68C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339"/>
            <a:ext cx="1146147" cy="371888"/>
          </a:xfrm>
          <a:prstGeom prst="rect">
            <a:avLst/>
          </a:prstGeom>
        </p:spPr>
      </p:pic>
      <p:sp>
        <p:nvSpPr>
          <p:cNvPr id="18" name="Date Placeholder 1">
            <a:extLst>
              <a:ext uri="{FF2B5EF4-FFF2-40B4-BE49-F238E27FC236}">
                <a16:creationId xmlns:a16="http://schemas.microsoft.com/office/drawing/2014/main" id="{633DF254-616C-4AAB-BBBA-2426277ED6D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-721" y="-16078"/>
            <a:ext cx="2743200" cy="365125"/>
          </a:xfrm>
        </p:spPr>
        <p:txBody>
          <a:bodyPr/>
          <a:lstStyle/>
          <a:p>
            <a:fld id="{F599E95C-94F8-4F4B-A876-BEF0C20F6407}" type="datetime1">
              <a:rPr lang="en-GB" sz="1400" b="1" smtClean="0">
                <a:solidFill>
                  <a:schemeClr val="tx1"/>
                </a:solidFill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18/03/2019</a:t>
            </a:fld>
            <a:endParaRPr lang="en-GB" sz="1400" b="1" dirty="0">
              <a:solidFill>
                <a:schemeClr val="tx1"/>
              </a:solidFill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74941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0FF9EEF-9E85-4679-8ED7-CD69E9D229AD}"/>
              </a:ext>
            </a:extLst>
          </p:cNvPr>
          <p:cNvSpPr/>
          <p:nvPr/>
        </p:nvSpPr>
        <p:spPr>
          <a:xfrm>
            <a:off x="-721" y="6487063"/>
            <a:ext cx="12193438" cy="3716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cs typeface="Calibri"/>
            </a:endParaRPr>
          </a:p>
        </p:txBody>
      </p:sp>
      <p:pic>
        <p:nvPicPr>
          <p:cNvPr id="8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260BEEFB-85DA-4383-9A0A-3BFA069D9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98" y="6605856"/>
            <a:ext cx="1553833" cy="130475"/>
          </a:xfrm>
          <a:prstGeom prst="rect">
            <a:avLst/>
          </a:prstGeom>
        </p:spPr>
      </p:pic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DA478E84-08F0-40CB-9E36-915412A9650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371012" y="1181100"/>
          <a:ext cx="254319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319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268605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6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Success Criteria:</a:t>
                      </a:r>
                    </a:p>
                    <a:p>
                      <a:pPr lvl="0" algn="l">
                        <a:buNone/>
                      </a:pPr>
                      <a:endParaRPr lang="en-US" sz="16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Must: 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 can use concrete resources to represent Roman Numerals up to C (100);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Should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C (100) using Roman Numerals; 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M (1,000) using Roman Numerals.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C203D00-DE0D-449A-89E3-E47E8A4A43B8}"/>
              </a:ext>
            </a:extLst>
          </p:cNvPr>
          <p:cNvSpPr txBox="1"/>
          <p:nvPr/>
        </p:nvSpPr>
        <p:spPr>
          <a:xfrm>
            <a:off x="376326" y="1085850"/>
            <a:ext cx="8454605" cy="33855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Talking time:</a:t>
            </a:r>
            <a:endParaRPr lang="en-US"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E6700B-C5AB-45D6-B5D2-3BD638225DA5}"/>
              </a:ext>
            </a:extLst>
          </p:cNvPr>
          <p:cNvSpPr txBox="1"/>
          <p:nvPr/>
        </p:nvSpPr>
        <p:spPr>
          <a:xfrm>
            <a:off x="376324" y="1383247"/>
            <a:ext cx="8454605" cy="120032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Each diagram shows a number in numerals, words and Roman Numerals. </a:t>
            </a: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Complete the diagram:</a:t>
            </a: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6C55FA0-331E-4B1A-859E-2FEA7DEFA1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9361" y="2583576"/>
            <a:ext cx="6547329" cy="3096937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5032190-E1AE-4472-B1C1-A23C698E8453}"/>
              </a:ext>
            </a:extLst>
          </p:cNvPr>
          <p:cNvSpPr txBox="1"/>
          <p:nvPr/>
        </p:nvSpPr>
        <p:spPr>
          <a:xfrm>
            <a:off x="3437626" y="6351841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200" dirty="0">
                <a:ea typeface="+mn-lt"/>
                <a:cs typeface="+mn-lt"/>
                <a:hlinkClick r:id="rId4"/>
              </a:rPr>
            </a:br>
            <a:r>
              <a:rPr lang="en-US" sz="1200" dirty="0">
                <a:solidFill>
                  <a:schemeClr val="accent5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thirdspacelearning.com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Specialist 1-to-1 </a:t>
            </a:r>
            <a:r>
              <a:rPr lang="en-US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maths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cs typeface="Calibri"/>
            </a:endParaRPr>
          </a:p>
          <a:p>
            <a:pPr algn="r"/>
            <a:endParaRPr lang="en-US" sz="1200" dirty="0">
              <a:cs typeface="Calibri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E71EB20-9EDC-4FD2-B0B4-955ED6AE9B3B}"/>
              </a:ext>
            </a:extLst>
          </p:cNvPr>
          <p:cNvSpPr/>
          <p:nvPr/>
        </p:nvSpPr>
        <p:spPr>
          <a:xfrm>
            <a:off x="1141562" y="0"/>
            <a:ext cx="11050438" cy="371655"/>
          </a:xfrm>
          <a:prstGeom prst="rect">
            <a:avLst/>
          </a:prstGeom>
          <a:solidFill>
            <a:srgbClr val="388B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400" b="1" dirty="0">
                <a:solidFill>
                  <a:schemeClr val="bg1"/>
                </a:solidFill>
                <a:latin typeface="Open Sans" panose="020B0606030504020204"/>
                <a:ea typeface="Tahoma"/>
                <a:cs typeface="Calibri"/>
              </a:rPr>
              <a:t>Year 5 Place Value Lesson 2</a:t>
            </a:r>
            <a:endParaRPr lang="en-US" sz="1400" dirty="0">
              <a:solidFill>
                <a:schemeClr val="bg1"/>
              </a:solidFill>
              <a:latin typeface="Open Sans" panose="020B0606030504020204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82D9919-F2CB-4915-BEBC-0FAA3B38D400}"/>
              </a:ext>
            </a:extLst>
          </p:cNvPr>
          <p:cNvSpPr txBox="1"/>
          <p:nvPr/>
        </p:nvSpPr>
        <p:spPr>
          <a:xfrm>
            <a:off x="181258" y="326537"/>
            <a:ext cx="11829480" cy="80021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Nunito" panose="02000303000000000000" pitchFamily="2" charset="0"/>
              </a:rPr>
              <a:t>To be able to </a:t>
            </a:r>
            <a:r>
              <a:rPr lang="en-GB" sz="2800" b="1" dirty="0">
                <a:latin typeface="Nunito" panose="02000303000000000000" pitchFamily="2" charset="0"/>
              </a:rPr>
              <a:t>recognise and use Roman Numerals up to M (1,000)</a:t>
            </a:r>
            <a:endParaRPr lang="en-US" sz="2800" dirty="0">
              <a:latin typeface="Nunito" panose="02000303000000000000" pitchFamily="2" charset="0"/>
              <a:cs typeface="Calibri"/>
            </a:endParaRPr>
          </a:p>
          <a:p>
            <a:endParaRPr lang="en-US" dirty="0">
              <a:latin typeface="Nunito" panose="02000303000000000000" pitchFamily="2" charset="0"/>
              <a:cs typeface="Calibri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909BD741-F094-467C-BE5F-3D3DFE9D0E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339"/>
            <a:ext cx="1146147" cy="371888"/>
          </a:xfrm>
          <a:prstGeom prst="rect">
            <a:avLst/>
          </a:prstGeom>
        </p:spPr>
      </p:pic>
      <p:sp>
        <p:nvSpPr>
          <p:cNvPr id="18" name="Date Placeholder 1">
            <a:extLst>
              <a:ext uri="{FF2B5EF4-FFF2-40B4-BE49-F238E27FC236}">
                <a16:creationId xmlns:a16="http://schemas.microsoft.com/office/drawing/2014/main" id="{B1391B97-C170-4854-9FB6-656EA4B0498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-721" y="-16078"/>
            <a:ext cx="2743200" cy="365125"/>
          </a:xfrm>
        </p:spPr>
        <p:txBody>
          <a:bodyPr/>
          <a:lstStyle/>
          <a:p>
            <a:fld id="{F599E95C-94F8-4F4B-A876-BEF0C20F6407}" type="datetime1">
              <a:rPr lang="en-GB" sz="1400" b="1" smtClean="0">
                <a:solidFill>
                  <a:schemeClr val="tx1"/>
                </a:solidFill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18/03/2019</a:t>
            </a:fld>
            <a:endParaRPr lang="en-GB" sz="1400" b="1" dirty="0">
              <a:solidFill>
                <a:schemeClr val="tx1"/>
              </a:solidFill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94992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0FF9EEF-9E85-4679-8ED7-CD69E9D229AD}"/>
              </a:ext>
            </a:extLst>
          </p:cNvPr>
          <p:cNvSpPr/>
          <p:nvPr/>
        </p:nvSpPr>
        <p:spPr>
          <a:xfrm>
            <a:off x="-721" y="6487063"/>
            <a:ext cx="12193438" cy="3716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cs typeface="Calibri"/>
            </a:endParaRPr>
          </a:p>
        </p:txBody>
      </p:sp>
      <p:pic>
        <p:nvPicPr>
          <p:cNvPr id="8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260BEEFB-85DA-4383-9A0A-3BFA069D9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98" y="6605856"/>
            <a:ext cx="1553833" cy="130475"/>
          </a:xfrm>
          <a:prstGeom prst="rect">
            <a:avLst/>
          </a:prstGeom>
        </p:spPr>
      </p:pic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DA478E84-08F0-40CB-9E36-915412A9650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371012" y="1181100"/>
          <a:ext cx="254319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319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268605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6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Success Criteria:</a:t>
                      </a:r>
                    </a:p>
                    <a:p>
                      <a:pPr lvl="0" algn="l">
                        <a:buNone/>
                      </a:pPr>
                      <a:endParaRPr lang="en-US" sz="16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Must: 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 can use concrete resources to represent Roman Numerals up to C (100);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Should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C (100) using Roman Numerals; 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M (1,000) using Roman Numerals.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C203D00-DE0D-449A-89E3-E47E8A4A43B8}"/>
              </a:ext>
            </a:extLst>
          </p:cNvPr>
          <p:cNvSpPr txBox="1"/>
          <p:nvPr/>
        </p:nvSpPr>
        <p:spPr>
          <a:xfrm>
            <a:off x="376326" y="1085850"/>
            <a:ext cx="8454605" cy="33855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Talking time:</a:t>
            </a:r>
            <a:endParaRPr lang="en-US"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E6700B-C5AB-45D6-B5D2-3BD638225DA5}"/>
              </a:ext>
            </a:extLst>
          </p:cNvPr>
          <p:cNvSpPr txBox="1"/>
          <p:nvPr/>
        </p:nvSpPr>
        <p:spPr>
          <a:xfrm>
            <a:off x="376324" y="1383247"/>
            <a:ext cx="8454605" cy="120032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Each diagram shows a number in numerals, words and Roman Numerals. </a:t>
            </a: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Complete the diagram:</a:t>
            </a: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9AE7C10-2BFB-472D-B5F4-28F0BD5886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4238" y="2519954"/>
            <a:ext cx="5930545" cy="314498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223E1B2-C695-4091-BD14-1D5F49BA2110}"/>
              </a:ext>
            </a:extLst>
          </p:cNvPr>
          <p:cNvSpPr txBox="1"/>
          <p:nvPr/>
        </p:nvSpPr>
        <p:spPr>
          <a:xfrm>
            <a:off x="3437626" y="6351841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200" dirty="0">
                <a:ea typeface="+mn-lt"/>
                <a:cs typeface="+mn-lt"/>
                <a:hlinkClick r:id="rId4"/>
              </a:rPr>
            </a:br>
            <a:r>
              <a:rPr lang="en-US" sz="1200" dirty="0">
                <a:solidFill>
                  <a:schemeClr val="accent5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thirdspacelearning.com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Specialist 1-to-1 </a:t>
            </a:r>
            <a:r>
              <a:rPr lang="en-US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maths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cs typeface="Calibri"/>
            </a:endParaRPr>
          </a:p>
          <a:p>
            <a:pPr algn="r"/>
            <a:endParaRPr lang="en-US" sz="1200" dirty="0">
              <a:cs typeface="Calibri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C89BD60-9BF0-4604-82E8-5FACD631F88A}"/>
              </a:ext>
            </a:extLst>
          </p:cNvPr>
          <p:cNvSpPr/>
          <p:nvPr/>
        </p:nvSpPr>
        <p:spPr>
          <a:xfrm>
            <a:off x="1141562" y="0"/>
            <a:ext cx="11050438" cy="371655"/>
          </a:xfrm>
          <a:prstGeom prst="rect">
            <a:avLst/>
          </a:prstGeom>
          <a:solidFill>
            <a:srgbClr val="388B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400" b="1" dirty="0">
                <a:solidFill>
                  <a:schemeClr val="bg1"/>
                </a:solidFill>
                <a:latin typeface="Open Sans" panose="020B0606030504020204"/>
                <a:ea typeface="Tahoma"/>
                <a:cs typeface="Calibri"/>
              </a:rPr>
              <a:t>Year 5 Place Value Lesson 2</a:t>
            </a:r>
            <a:endParaRPr lang="en-US" sz="1400" dirty="0">
              <a:solidFill>
                <a:schemeClr val="bg1"/>
              </a:solidFill>
              <a:latin typeface="Open Sans" panose="020B0606030504020204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5AC06BD-61AF-4259-B5B0-6C76773720AB}"/>
              </a:ext>
            </a:extLst>
          </p:cNvPr>
          <p:cNvSpPr txBox="1"/>
          <p:nvPr/>
        </p:nvSpPr>
        <p:spPr>
          <a:xfrm>
            <a:off x="181258" y="326537"/>
            <a:ext cx="11829480" cy="80021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Nunito" panose="02000303000000000000" pitchFamily="2" charset="0"/>
              </a:rPr>
              <a:t>To be able to </a:t>
            </a:r>
            <a:r>
              <a:rPr lang="en-GB" sz="2800" b="1" dirty="0">
                <a:latin typeface="Nunito" panose="02000303000000000000" pitchFamily="2" charset="0"/>
              </a:rPr>
              <a:t>recognise and use Roman Numerals up to M (1,000)</a:t>
            </a:r>
            <a:endParaRPr lang="en-US" sz="2800" dirty="0">
              <a:latin typeface="Nunito" panose="02000303000000000000" pitchFamily="2" charset="0"/>
              <a:cs typeface="Calibri"/>
            </a:endParaRPr>
          </a:p>
          <a:p>
            <a:endParaRPr lang="en-US" dirty="0">
              <a:latin typeface="Nunito" panose="02000303000000000000" pitchFamily="2" charset="0"/>
              <a:cs typeface="Calibri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61B51EBE-DD5A-4C82-8A74-23FD517C0E5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339"/>
            <a:ext cx="1146147" cy="371888"/>
          </a:xfrm>
          <a:prstGeom prst="rect">
            <a:avLst/>
          </a:prstGeom>
        </p:spPr>
      </p:pic>
      <p:sp>
        <p:nvSpPr>
          <p:cNvPr id="18" name="Date Placeholder 1">
            <a:extLst>
              <a:ext uri="{FF2B5EF4-FFF2-40B4-BE49-F238E27FC236}">
                <a16:creationId xmlns:a16="http://schemas.microsoft.com/office/drawing/2014/main" id="{B6AC9460-C0BF-44D8-AA35-F353ED046A1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-721" y="-16078"/>
            <a:ext cx="2743200" cy="365125"/>
          </a:xfrm>
        </p:spPr>
        <p:txBody>
          <a:bodyPr/>
          <a:lstStyle/>
          <a:p>
            <a:fld id="{F599E95C-94F8-4F4B-A876-BEF0C20F6407}" type="datetime1">
              <a:rPr lang="en-GB" sz="1400" b="1" smtClean="0">
                <a:solidFill>
                  <a:schemeClr val="tx1"/>
                </a:solidFill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18/03/2019</a:t>
            </a:fld>
            <a:endParaRPr lang="en-GB" sz="1400" b="1" dirty="0">
              <a:solidFill>
                <a:schemeClr val="tx1"/>
              </a:solidFill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87098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0FF9EEF-9E85-4679-8ED7-CD69E9D229AD}"/>
              </a:ext>
            </a:extLst>
          </p:cNvPr>
          <p:cNvSpPr/>
          <p:nvPr/>
        </p:nvSpPr>
        <p:spPr>
          <a:xfrm>
            <a:off x="-721" y="6487063"/>
            <a:ext cx="12193438" cy="3716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cs typeface="Calibri"/>
            </a:endParaRPr>
          </a:p>
        </p:txBody>
      </p:sp>
      <p:pic>
        <p:nvPicPr>
          <p:cNvPr id="8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260BEEFB-85DA-4383-9A0A-3BFA069D9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98" y="6605856"/>
            <a:ext cx="1553833" cy="130475"/>
          </a:xfrm>
          <a:prstGeom prst="rect">
            <a:avLst/>
          </a:prstGeom>
        </p:spPr>
      </p:pic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DA478E84-08F0-40CB-9E36-915412A9650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371012" y="1181100"/>
          <a:ext cx="254319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319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268605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6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Success Criteria:</a:t>
                      </a:r>
                    </a:p>
                    <a:p>
                      <a:pPr lvl="0" algn="l">
                        <a:buNone/>
                      </a:pPr>
                      <a:endParaRPr lang="en-US" sz="16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Must: 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 can use concrete resources to represent Roman Numerals up to C (100);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Should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C (100) using Roman Numerals; 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M (1,000) using Roman Numerals.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C203D00-DE0D-449A-89E3-E47E8A4A43B8}"/>
              </a:ext>
            </a:extLst>
          </p:cNvPr>
          <p:cNvSpPr txBox="1"/>
          <p:nvPr/>
        </p:nvSpPr>
        <p:spPr>
          <a:xfrm>
            <a:off x="376326" y="1085850"/>
            <a:ext cx="8454605" cy="33855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Talking time:</a:t>
            </a:r>
            <a:endParaRPr lang="en-US"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E6700B-C5AB-45D6-B5D2-3BD638225DA5}"/>
              </a:ext>
            </a:extLst>
          </p:cNvPr>
          <p:cNvSpPr txBox="1"/>
          <p:nvPr/>
        </p:nvSpPr>
        <p:spPr>
          <a:xfrm>
            <a:off x="376324" y="1383247"/>
            <a:ext cx="8454605" cy="120032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Each diagram shows a number in numerals, words and Roman Numerals. </a:t>
            </a: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Complete the diagram:</a:t>
            </a: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DBF529A-39B3-467F-B1E3-0D8EA879BD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4689" y="2718798"/>
            <a:ext cx="5856404" cy="275595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BB62089-99BA-433E-8F59-A5F1E2818509}"/>
              </a:ext>
            </a:extLst>
          </p:cNvPr>
          <p:cNvSpPr txBox="1"/>
          <p:nvPr/>
        </p:nvSpPr>
        <p:spPr>
          <a:xfrm>
            <a:off x="3437626" y="6351841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200" dirty="0">
                <a:ea typeface="+mn-lt"/>
                <a:cs typeface="+mn-lt"/>
                <a:hlinkClick r:id="rId4"/>
              </a:rPr>
            </a:br>
            <a:r>
              <a:rPr lang="en-US" sz="1200" dirty="0">
                <a:solidFill>
                  <a:schemeClr val="accent5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thirdspacelearning.com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Specialist 1-to-1 </a:t>
            </a:r>
            <a:r>
              <a:rPr lang="en-US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maths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cs typeface="Calibri"/>
            </a:endParaRPr>
          </a:p>
          <a:p>
            <a:pPr algn="r"/>
            <a:endParaRPr lang="en-US" sz="1200" dirty="0">
              <a:cs typeface="Calibri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D173EAF-A448-433A-9FC1-7E084A2FA535}"/>
              </a:ext>
            </a:extLst>
          </p:cNvPr>
          <p:cNvSpPr/>
          <p:nvPr/>
        </p:nvSpPr>
        <p:spPr>
          <a:xfrm>
            <a:off x="1141562" y="0"/>
            <a:ext cx="11050438" cy="371655"/>
          </a:xfrm>
          <a:prstGeom prst="rect">
            <a:avLst/>
          </a:prstGeom>
          <a:solidFill>
            <a:srgbClr val="388B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400" b="1" dirty="0">
                <a:solidFill>
                  <a:schemeClr val="bg1"/>
                </a:solidFill>
                <a:latin typeface="Open Sans" panose="020B0606030504020204"/>
                <a:ea typeface="Tahoma"/>
                <a:cs typeface="Calibri"/>
              </a:rPr>
              <a:t>Year 5 Place Value Lesson 2</a:t>
            </a:r>
            <a:endParaRPr lang="en-US" sz="1400" dirty="0">
              <a:solidFill>
                <a:schemeClr val="bg1"/>
              </a:solidFill>
              <a:latin typeface="Open Sans" panose="020B0606030504020204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ACD3B68-3F48-4DA7-A799-60F9D5A0F186}"/>
              </a:ext>
            </a:extLst>
          </p:cNvPr>
          <p:cNvSpPr txBox="1"/>
          <p:nvPr/>
        </p:nvSpPr>
        <p:spPr>
          <a:xfrm>
            <a:off x="181258" y="326537"/>
            <a:ext cx="11829480" cy="80021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Nunito" panose="02000303000000000000" pitchFamily="2" charset="0"/>
              </a:rPr>
              <a:t>To be able to </a:t>
            </a:r>
            <a:r>
              <a:rPr lang="en-GB" sz="2800" b="1" dirty="0">
                <a:latin typeface="Nunito" panose="02000303000000000000" pitchFamily="2" charset="0"/>
              </a:rPr>
              <a:t>recognise and use Roman Numerals up to M (1,000)</a:t>
            </a:r>
            <a:endParaRPr lang="en-US" sz="2800" dirty="0">
              <a:latin typeface="Nunito" panose="02000303000000000000" pitchFamily="2" charset="0"/>
              <a:cs typeface="Calibri"/>
            </a:endParaRPr>
          </a:p>
          <a:p>
            <a:endParaRPr lang="en-US" dirty="0">
              <a:latin typeface="Nunito" panose="02000303000000000000" pitchFamily="2" charset="0"/>
              <a:cs typeface="Calibri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17F63391-D953-4AF5-91F8-AEB073206C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339"/>
            <a:ext cx="1146147" cy="371888"/>
          </a:xfrm>
          <a:prstGeom prst="rect">
            <a:avLst/>
          </a:prstGeom>
        </p:spPr>
      </p:pic>
      <p:sp>
        <p:nvSpPr>
          <p:cNvPr id="18" name="Date Placeholder 1">
            <a:extLst>
              <a:ext uri="{FF2B5EF4-FFF2-40B4-BE49-F238E27FC236}">
                <a16:creationId xmlns:a16="http://schemas.microsoft.com/office/drawing/2014/main" id="{6C772B00-6FDA-40F8-86DC-0698554A6EF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-721" y="-16078"/>
            <a:ext cx="2743200" cy="365125"/>
          </a:xfrm>
        </p:spPr>
        <p:txBody>
          <a:bodyPr/>
          <a:lstStyle/>
          <a:p>
            <a:fld id="{F599E95C-94F8-4F4B-A876-BEF0C20F6407}" type="datetime1">
              <a:rPr lang="en-GB" sz="1400" b="1" smtClean="0">
                <a:solidFill>
                  <a:schemeClr val="tx1"/>
                </a:solidFill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18/03/2019</a:t>
            </a:fld>
            <a:endParaRPr lang="en-GB" sz="1400" b="1" dirty="0">
              <a:solidFill>
                <a:schemeClr val="tx1"/>
              </a:solidFill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89380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0FF9EEF-9E85-4679-8ED7-CD69E9D229AD}"/>
              </a:ext>
            </a:extLst>
          </p:cNvPr>
          <p:cNvSpPr/>
          <p:nvPr/>
        </p:nvSpPr>
        <p:spPr>
          <a:xfrm>
            <a:off x="-721" y="6487063"/>
            <a:ext cx="12193438" cy="3716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cs typeface="Calibri"/>
            </a:endParaRPr>
          </a:p>
        </p:txBody>
      </p:sp>
      <p:pic>
        <p:nvPicPr>
          <p:cNvPr id="8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260BEEFB-85DA-4383-9A0A-3BFA069D9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98" y="6605856"/>
            <a:ext cx="1553833" cy="130475"/>
          </a:xfrm>
          <a:prstGeom prst="rect">
            <a:avLst/>
          </a:prstGeom>
        </p:spPr>
      </p:pic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DA478E84-08F0-40CB-9E36-915412A9650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371012" y="1181100"/>
          <a:ext cx="254319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319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268605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6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Success Criteria:</a:t>
                      </a:r>
                    </a:p>
                    <a:p>
                      <a:pPr lvl="0" algn="l">
                        <a:buNone/>
                      </a:pPr>
                      <a:endParaRPr lang="en-US" sz="16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Must: 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 can use concrete resources to represent Roman Numerals up to C (100);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Should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C (100) using Roman Numerals; 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M (1,000) using Roman Numerals.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C203D00-DE0D-449A-89E3-E47E8A4A43B8}"/>
              </a:ext>
            </a:extLst>
          </p:cNvPr>
          <p:cNvSpPr txBox="1"/>
          <p:nvPr/>
        </p:nvSpPr>
        <p:spPr>
          <a:xfrm>
            <a:off x="376326" y="1085850"/>
            <a:ext cx="8454605" cy="33855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Talking time:</a:t>
            </a:r>
            <a:endParaRPr lang="en-US"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E6700B-C5AB-45D6-B5D2-3BD638225DA5}"/>
              </a:ext>
            </a:extLst>
          </p:cNvPr>
          <p:cNvSpPr txBox="1"/>
          <p:nvPr/>
        </p:nvSpPr>
        <p:spPr>
          <a:xfrm>
            <a:off x="376324" y="1383247"/>
            <a:ext cx="8454605" cy="120032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Each diagram shows a number in numerals, words and Roman Numerals. </a:t>
            </a: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Complete the diagram:</a:t>
            </a: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62C93C2-2B2A-41B5-930D-CDFFF83EBC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8360" y="2583576"/>
            <a:ext cx="5809415" cy="3007599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5C9AC6D-094F-4721-9904-4439BF68E3DC}"/>
              </a:ext>
            </a:extLst>
          </p:cNvPr>
          <p:cNvSpPr txBox="1"/>
          <p:nvPr/>
        </p:nvSpPr>
        <p:spPr>
          <a:xfrm>
            <a:off x="3437626" y="6351841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200" dirty="0">
                <a:ea typeface="+mn-lt"/>
                <a:cs typeface="+mn-lt"/>
                <a:hlinkClick r:id="rId4"/>
              </a:rPr>
            </a:br>
            <a:r>
              <a:rPr lang="en-US" sz="1200" dirty="0">
                <a:solidFill>
                  <a:schemeClr val="accent5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thirdspacelearning.com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Specialist 1-to-1 </a:t>
            </a:r>
            <a:r>
              <a:rPr lang="en-US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maths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cs typeface="Calibri"/>
            </a:endParaRPr>
          </a:p>
          <a:p>
            <a:pPr algn="r"/>
            <a:endParaRPr lang="en-US" sz="1200" dirty="0">
              <a:cs typeface="Calibri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D5B6347-D15E-4DC1-A513-67284C6579ED}"/>
              </a:ext>
            </a:extLst>
          </p:cNvPr>
          <p:cNvSpPr/>
          <p:nvPr/>
        </p:nvSpPr>
        <p:spPr>
          <a:xfrm>
            <a:off x="1141562" y="0"/>
            <a:ext cx="11050438" cy="371655"/>
          </a:xfrm>
          <a:prstGeom prst="rect">
            <a:avLst/>
          </a:prstGeom>
          <a:solidFill>
            <a:srgbClr val="388B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400" b="1" dirty="0">
                <a:solidFill>
                  <a:schemeClr val="bg1"/>
                </a:solidFill>
                <a:latin typeface="Open Sans" panose="020B0606030504020204"/>
                <a:ea typeface="Tahoma"/>
                <a:cs typeface="Calibri"/>
              </a:rPr>
              <a:t>Year 5 Place Value Lesson 2</a:t>
            </a:r>
            <a:endParaRPr lang="en-US" sz="1400" dirty="0">
              <a:solidFill>
                <a:schemeClr val="bg1"/>
              </a:solidFill>
              <a:latin typeface="Open Sans" panose="020B0606030504020204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30FD0AF-1D05-4D23-8F2F-0115DF367FEC}"/>
              </a:ext>
            </a:extLst>
          </p:cNvPr>
          <p:cNvSpPr txBox="1"/>
          <p:nvPr/>
        </p:nvSpPr>
        <p:spPr>
          <a:xfrm>
            <a:off x="181258" y="326537"/>
            <a:ext cx="11829480" cy="80021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Nunito" panose="02000303000000000000" pitchFamily="2" charset="0"/>
              </a:rPr>
              <a:t>To be able to </a:t>
            </a:r>
            <a:r>
              <a:rPr lang="en-GB" sz="2800" b="1" dirty="0">
                <a:latin typeface="Nunito" panose="02000303000000000000" pitchFamily="2" charset="0"/>
              </a:rPr>
              <a:t>recognise and use Roman Numerals up to M (1,000)</a:t>
            </a:r>
            <a:endParaRPr lang="en-US" sz="2800" dirty="0">
              <a:latin typeface="Nunito" panose="02000303000000000000" pitchFamily="2" charset="0"/>
              <a:cs typeface="Calibri"/>
            </a:endParaRPr>
          </a:p>
          <a:p>
            <a:endParaRPr lang="en-US" dirty="0">
              <a:latin typeface="Nunito" panose="02000303000000000000" pitchFamily="2" charset="0"/>
              <a:cs typeface="Calibri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28DA2A14-E847-478F-A103-DEB76A3872D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339"/>
            <a:ext cx="1146147" cy="371888"/>
          </a:xfrm>
          <a:prstGeom prst="rect">
            <a:avLst/>
          </a:prstGeom>
        </p:spPr>
      </p:pic>
      <p:sp>
        <p:nvSpPr>
          <p:cNvPr id="18" name="Date Placeholder 1">
            <a:extLst>
              <a:ext uri="{FF2B5EF4-FFF2-40B4-BE49-F238E27FC236}">
                <a16:creationId xmlns:a16="http://schemas.microsoft.com/office/drawing/2014/main" id="{96818D92-1E44-4D3E-8813-5A565ADF4E0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-721" y="-16078"/>
            <a:ext cx="2743200" cy="365125"/>
          </a:xfrm>
        </p:spPr>
        <p:txBody>
          <a:bodyPr/>
          <a:lstStyle/>
          <a:p>
            <a:fld id="{F599E95C-94F8-4F4B-A876-BEF0C20F6407}" type="datetime1">
              <a:rPr lang="en-GB" sz="1400" b="1" smtClean="0">
                <a:solidFill>
                  <a:schemeClr val="tx1"/>
                </a:solidFill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18/03/2019</a:t>
            </a:fld>
            <a:endParaRPr lang="en-GB" sz="1400" b="1" dirty="0">
              <a:solidFill>
                <a:schemeClr val="tx1"/>
              </a:solidFill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32695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0FF9EEF-9E85-4679-8ED7-CD69E9D229AD}"/>
              </a:ext>
            </a:extLst>
          </p:cNvPr>
          <p:cNvSpPr/>
          <p:nvPr/>
        </p:nvSpPr>
        <p:spPr>
          <a:xfrm>
            <a:off x="-721" y="6487063"/>
            <a:ext cx="12193438" cy="3716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cs typeface="Calibri"/>
            </a:endParaRPr>
          </a:p>
        </p:txBody>
      </p:sp>
      <p:pic>
        <p:nvPicPr>
          <p:cNvPr id="8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260BEEFB-85DA-4383-9A0A-3BFA069D9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98" y="6605856"/>
            <a:ext cx="1553833" cy="130475"/>
          </a:xfrm>
          <a:prstGeom prst="rect">
            <a:avLst/>
          </a:prstGeom>
        </p:spPr>
      </p:pic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DA478E84-08F0-40CB-9E36-915412A9650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371012" y="1181100"/>
          <a:ext cx="254319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319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268605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6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Success Criteria:</a:t>
                      </a:r>
                    </a:p>
                    <a:p>
                      <a:pPr lvl="0" algn="l">
                        <a:buNone/>
                      </a:pPr>
                      <a:endParaRPr lang="en-US" sz="16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Must: 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 can use concrete resources to represent Roman Numerals up to C (100);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Should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C (100) using Roman Numerals; 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M (1,000) using Roman Numerals.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C203D00-DE0D-449A-89E3-E47E8A4A43B8}"/>
              </a:ext>
            </a:extLst>
          </p:cNvPr>
          <p:cNvSpPr txBox="1"/>
          <p:nvPr/>
        </p:nvSpPr>
        <p:spPr>
          <a:xfrm>
            <a:off x="376326" y="1085850"/>
            <a:ext cx="8454605" cy="33855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Talking time:</a:t>
            </a:r>
            <a:endParaRPr lang="en-US"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E6700B-C5AB-45D6-B5D2-3BD638225DA5}"/>
              </a:ext>
            </a:extLst>
          </p:cNvPr>
          <p:cNvSpPr txBox="1"/>
          <p:nvPr/>
        </p:nvSpPr>
        <p:spPr>
          <a:xfrm>
            <a:off x="376324" y="1383247"/>
            <a:ext cx="8454605" cy="120032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Each diagram shows a number in numerals, words and Roman Numerals. </a:t>
            </a: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Complete the diagram:</a:t>
            </a: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A21F8AA-C566-475B-AAE6-83A3C54C5A61}"/>
              </a:ext>
            </a:extLst>
          </p:cNvPr>
          <p:cNvSpPr txBox="1"/>
          <p:nvPr/>
        </p:nvSpPr>
        <p:spPr>
          <a:xfrm>
            <a:off x="3437626" y="6351841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200" dirty="0">
                <a:ea typeface="+mn-lt"/>
                <a:cs typeface="+mn-lt"/>
                <a:hlinkClick r:id="rId3"/>
              </a:rPr>
            </a:br>
            <a:r>
              <a:rPr lang="en-US" sz="1200" dirty="0">
                <a:solidFill>
                  <a:schemeClr val="accent5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3"/>
              </a:rPr>
              <a:t>thirdspacelearning.com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Specialist 1-to-1 </a:t>
            </a:r>
            <a:r>
              <a:rPr lang="en-US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maths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cs typeface="Calibri"/>
            </a:endParaRPr>
          </a:p>
          <a:p>
            <a:pPr algn="r"/>
            <a:endParaRPr lang="en-US" sz="1200" dirty="0">
              <a:cs typeface="Calibri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E794B0B-26C7-428E-BD5A-9C67D46B21FE}"/>
              </a:ext>
            </a:extLst>
          </p:cNvPr>
          <p:cNvSpPr/>
          <p:nvPr/>
        </p:nvSpPr>
        <p:spPr>
          <a:xfrm>
            <a:off x="1141562" y="0"/>
            <a:ext cx="11050438" cy="371655"/>
          </a:xfrm>
          <a:prstGeom prst="rect">
            <a:avLst/>
          </a:prstGeom>
          <a:solidFill>
            <a:srgbClr val="388B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400" b="1" dirty="0">
                <a:solidFill>
                  <a:schemeClr val="bg1"/>
                </a:solidFill>
                <a:latin typeface="Open Sans" panose="020B0606030504020204"/>
                <a:ea typeface="Tahoma"/>
                <a:cs typeface="Calibri"/>
              </a:rPr>
              <a:t>Year 5 Place Value Lesson 2</a:t>
            </a:r>
            <a:endParaRPr lang="en-US" sz="1400" dirty="0">
              <a:solidFill>
                <a:schemeClr val="bg1"/>
              </a:solidFill>
              <a:latin typeface="Open Sans" panose="020B0606030504020204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5F6EF76-653B-40B0-966D-ED959A7D3B91}"/>
              </a:ext>
            </a:extLst>
          </p:cNvPr>
          <p:cNvSpPr txBox="1"/>
          <p:nvPr/>
        </p:nvSpPr>
        <p:spPr>
          <a:xfrm>
            <a:off x="181258" y="326537"/>
            <a:ext cx="11829480" cy="80021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Nunito" panose="02000303000000000000" pitchFamily="2" charset="0"/>
              </a:rPr>
              <a:t>To be able to </a:t>
            </a:r>
            <a:r>
              <a:rPr lang="en-GB" sz="2800" b="1" dirty="0">
                <a:latin typeface="Nunito" panose="02000303000000000000" pitchFamily="2" charset="0"/>
              </a:rPr>
              <a:t>recognise and use Roman Numerals up to M (1,000)</a:t>
            </a:r>
            <a:endParaRPr lang="en-US" sz="2800" dirty="0">
              <a:latin typeface="Nunito" panose="02000303000000000000" pitchFamily="2" charset="0"/>
              <a:cs typeface="Calibri"/>
            </a:endParaRPr>
          </a:p>
          <a:p>
            <a:endParaRPr lang="en-US" dirty="0">
              <a:latin typeface="Nunito" panose="02000303000000000000" pitchFamily="2" charset="0"/>
              <a:cs typeface="Calibri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D9C645A-8D7A-4A14-844A-7A1BEF62A1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2339"/>
            <a:ext cx="1146147" cy="371888"/>
          </a:xfrm>
          <a:prstGeom prst="rect">
            <a:avLst/>
          </a:prstGeom>
        </p:spPr>
      </p:pic>
      <p:sp>
        <p:nvSpPr>
          <p:cNvPr id="18" name="Date Placeholder 1">
            <a:extLst>
              <a:ext uri="{FF2B5EF4-FFF2-40B4-BE49-F238E27FC236}">
                <a16:creationId xmlns:a16="http://schemas.microsoft.com/office/drawing/2014/main" id="{093DB06A-5F60-42CB-A9D5-676D5562A04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-721" y="-16078"/>
            <a:ext cx="2743200" cy="365125"/>
          </a:xfrm>
        </p:spPr>
        <p:txBody>
          <a:bodyPr/>
          <a:lstStyle/>
          <a:p>
            <a:fld id="{F599E95C-94F8-4F4B-A876-BEF0C20F6407}" type="datetime1">
              <a:rPr lang="en-GB" sz="1400" b="1" smtClean="0">
                <a:solidFill>
                  <a:schemeClr val="tx1"/>
                </a:solidFill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18/03/2019</a:t>
            </a:fld>
            <a:endParaRPr lang="en-GB" sz="1400" b="1" dirty="0">
              <a:solidFill>
                <a:schemeClr val="tx1"/>
              </a:solidFill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DDBEBC3-1ADB-4CD5-A8BB-DA4C8412D4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4620" y="2420565"/>
            <a:ext cx="6392717" cy="3025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5011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0FF9EEF-9E85-4679-8ED7-CD69E9D229AD}"/>
              </a:ext>
            </a:extLst>
          </p:cNvPr>
          <p:cNvSpPr/>
          <p:nvPr/>
        </p:nvSpPr>
        <p:spPr>
          <a:xfrm>
            <a:off x="-721" y="6487063"/>
            <a:ext cx="12193438" cy="3716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cs typeface="Calibri"/>
            </a:endParaRPr>
          </a:p>
        </p:txBody>
      </p:sp>
      <p:pic>
        <p:nvPicPr>
          <p:cNvPr id="8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260BEEFB-85DA-4383-9A0A-3BFA069D9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98" y="6605856"/>
            <a:ext cx="1553833" cy="130475"/>
          </a:xfrm>
          <a:prstGeom prst="rect">
            <a:avLst/>
          </a:prstGeom>
        </p:spPr>
      </p:pic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DA478E84-08F0-40CB-9E36-915412A9650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371012" y="1181100"/>
          <a:ext cx="254319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319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268605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6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Success Criteria:</a:t>
                      </a:r>
                    </a:p>
                    <a:p>
                      <a:pPr lvl="0" algn="l">
                        <a:buNone/>
                      </a:pPr>
                      <a:endParaRPr lang="en-US" sz="16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Must: 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 can use concrete resources to represent Roman Numerals up to C (100);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Should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C (100) using Roman Numerals; 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M (1,000) using Roman Numerals.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C203D00-DE0D-449A-89E3-E47E8A4A43B8}"/>
              </a:ext>
            </a:extLst>
          </p:cNvPr>
          <p:cNvSpPr txBox="1"/>
          <p:nvPr/>
        </p:nvSpPr>
        <p:spPr>
          <a:xfrm>
            <a:off x="376326" y="1085850"/>
            <a:ext cx="8454605" cy="33855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Activity 2:</a:t>
            </a:r>
            <a:endParaRPr lang="en-US"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E6700B-C5AB-45D6-B5D2-3BD638225DA5}"/>
              </a:ext>
            </a:extLst>
          </p:cNvPr>
          <p:cNvSpPr txBox="1"/>
          <p:nvPr/>
        </p:nvSpPr>
        <p:spPr>
          <a:xfrm>
            <a:off x="376324" y="1383247"/>
            <a:ext cx="8454605" cy="120032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Each diagram shows a number in numerals, words and Roman Numerals. </a:t>
            </a: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Complete the diagram:</a:t>
            </a: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BF2982-0FBB-4668-A0E5-2036F1C2B5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580" y="2470821"/>
            <a:ext cx="7496267" cy="3505199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3383E5B-3C78-4533-8D51-2EBD1B0557EA}"/>
              </a:ext>
            </a:extLst>
          </p:cNvPr>
          <p:cNvSpPr txBox="1"/>
          <p:nvPr/>
        </p:nvSpPr>
        <p:spPr>
          <a:xfrm>
            <a:off x="3437626" y="6351841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200" dirty="0">
                <a:ea typeface="+mn-lt"/>
                <a:cs typeface="+mn-lt"/>
                <a:hlinkClick r:id="rId4"/>
              </a:rPr>
            </a:br>
            <a:r>
              <a:rPr lang="en-US" sz="1200" dirty="0">
                <a:solidFill>
                  <a:schemeClr val="accent5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thirdspacelearning.com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Specialist 1-to-1 </a:t>
            </a:r>
            <a:r>
              <a:rPr lang="en-US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maths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cs typeface="Calibri"/>
            </a:endParaRPr>
          </a:p>
          <a:p>
            <a:pPr algn="r"/>
            <a:endParaRPr lang="en-US" sz="1200" dirty="0">
              <a:cs typeface="Calibri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EFED1B8-F493-4823-B6D8-005AC944CBDD}"/>
              </a:ext>
            </a:extLst>
          </p:cNvPr>
          <p:cNvSpPr/>
          <p:nvPr/>
        </p:nvSpPr>
        <p:spPr>
          <a:xfrm>
            <a:off x="1141562" y="0"/>
            <a:ext cx="11050438" cy="371655"/>
          </a:xfrm>
          <a:prstGeom prst="rect">
            <a:avLst/>
          </a:prstGeom>
          <a:solidFill>
            <a:srgbClr val="388B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400" b="1" dirty="0">
                <a:solidFill>
                  <a:schemeClr val="bg1"/>
                </a:solidFill>
                <a:latin typeface="Open Sans" panose="020B0606030504020204"/>
                <a:ea typeface="Tahoma"/>
                <a:cs typeface="Calibri"/>
              </a:rPr>
              <a:t>Year 5 Place Value Lesson 2</a:t>
            </a:r>
            <a:endParaRPr lang="en-US" sz="1400" dirty="0">
              <a:solidFill>
                <a:schemeClr val="bg1"/>
              </a:solidFill>
              <a:latin typeface="Open Sans" panose="020B0606030504020204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550C770-0E29-49D3-9B8F-D507E7797E74}"/>
              </a:ext>
            </a:extLst>
          </p:cNvPr>
          <p:cNvSpPr txBox="1"/>
          <p:nvPr/>
        </p:nvSpPr>
        <p:spPr>
          <a:xfrm>
            <a:off x="181258" y="326537"/>
            <a:ext cx="11829480" cy="80021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Nunito" panose="02000303000000000000" pitchFamily="2" charset="0"/>
              </a:rPr>
              <a:t>To be able to </a:t>
            </a:r>
            <a:r>
              <a:rPr lang="en-GB" sz="2800" b="1" dirty="0">
                <a:latin typeface="Nunito" panose="02000303000000000000" pitchFamily="2" charset="0"/>
              </a:rPr>
              <a:t>recognise and use Roman Numerals up to M (1,000)</a:t>
            </a:r>
            <a:endParaRPr lang="en-US" sz="2800" dirty="0">
              <a:latin typeface="Nunito" panose="02000303000000000000" pitchFamily="2" charset="0"/>
              <a:cs typeface="Calibri"/>
            </a:endParaRPr>
          </a:p>
          <a:p>
            <a:endParaRPr lang="en-US" dirty="0">
              <a:latin typeface="Nunito" panose="02000303000000000000" pitchFamily="2" charset="0"/>
              <a:cs typeface="Calibri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9D390967-8265-4C4C-80E8-46D68E580F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339"/>
            <a:ext cx="1146147" cy="371888"/>
          </a:xfrm>
          <a:prstGeom prst="rect">
            <a:avLst/>
          </a:prstGeom>
        </p:spPr>
      </p:pic>
      <p:sp>
        <p:nvSpPr>
          <p:cNvPr id="18" name="Date Placeholder 1">
            <a:extLst>
              <a:ext uri="{FF2B5EF4-FFF2-40B4-BE49-F238E27FC236}">
                <a16:creationId xmlns:a16="http://schemas.microsoft.com/office/drawing/2014/main" id="{1D7A0CCE-6115-4A40-970A-82E2BF98DF3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-721" y="-16078"/>
            <a:ext cx="2743200" cy="365125"/>
          </a:xfrm>
        </p:spPr>
        <p:txBody>
          <a:bodyPr/>
          <a:lstStyle/>
          <a:p>
            <a:fld id="{F599E95C-94F8-4F4B-A876-BEF0C20F6407}" type="datetime1">
              <a:rPr lang="en-GB" sz="1400" b="1" smtClean="0">
                <a:solidFill>
                  <a:schemeClr val="tx1"/>
                </a:solidFill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18/03/2019</a:t>
            </a:fld>
            <a:endParaRPr lang="en-GB" sz="1400" b="1" dirty="0">
              <a:solidFill>
                <a:schemeClr val="tx1"/>
              </a:solidFill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045382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0FF9EEF-9E85-4679-8ED7-CD69E9D229AD}"/>
              </a:ext>
            </a:extLst>
          </p:cNvPr>
          <p:cNvSpPr/>
          <p:nvPr/>
        </p:nvSpPr>
        <p:spPr>
          <a:xfrm>
            <a:off x="-721" y="6487063"/>
            <a:ext cx="12193438" cy="3716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cs typeface="Calibri"/>
            </a:endParaRPr>
          </a:p>
        </p:txBody>
      </p:sp>
      <p:pic>
        <p:nvPicPr>
          <p:cNvPr id="8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260BEEFB-85DA-4383-9A0A-3BFA069D9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98" y="6605856"/>
            <a:ext cx="1553833" cy="130475"/>
          </a:xfrm>
          <a:prstGeom prst="rect">
            <a:avLst/>
          </a:prstGeom>
        </p:spPr>
      </p:pic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DA478E84-08F0-40CB-9E36-915412A9650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371012" y="1181100"/>
          <a:ext cx="254319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319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268605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6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Success Criteria:</a:t>
                      </a:r>
                    </a:p>
                    <a:p>
                      <a:pPr lvl="0" algn="l">
                        <a:buNone/>
                      </a:pPr>
                      <a:endParaRPr lang="en-US" sz="16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Must: 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 can use concrete resources to represent Roman Numerals up to C (100);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Should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C (100) using Roman Numerals; 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M (1,000) using Roman Numerals.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C203D00-DE0D-449A-89E3-E47E8A4A43B8}"/>
              </a:ext>
            </a:extLst>
          </p:cNvPr>
          <p:cNvSpPr txBox="1"/>
          <p:nvPr/>
        </p:nvSpPr>
        <p:spPr>
          <a:xfrm>
            <a:off x="376326" y="1085850"/>
            <a:ext cx="8454605" cy="33855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Activity 2:</a:t>
            </a:r>
            <a:endParaRPr lang="en-US"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E6700B-C5AB-45D6-B5D2-3BD638225DA5}"/>
              </a:ext>
            </a:extLst>
          </p:cNvPr>
          <p:cNvSpPr txBox="1"/>
          <p:nvPr/>
        </p:nvSpPr>
        <p:spPr>
          <a:xfrm>
            <a:off x="376324" y="1383247"/>
            <a:ext cx="8454605" cy="120032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Each diagram shows a number in numerals, words and Roman Numerals. </a:t>
            </a: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Complete the diagram:</a:t>
            </a: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F3169A0-48AA-4D7D-8B57-13393F616235}"/>
              </a:ext>
            </a:extLst>
          </p:cNvPr>
          <p:cNvSpPr txBox="1"/>
          <p:nvPr/>
        </p:nvSpPr>
        <p:spPr>
          <a:xfrm>
            <a:off x="3437626" y="6351841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200" dirty="0">
                <a:ea typeface="+mn-lt"/>
                <a:cs typeface="+mn-lt"/>
                <a:hlinkClick r:id="rId3"/>
              </a:rPr>
            </a:br>
            <a:r>
              <a:rPr lang="en-US" sz="1200" dirty="0">
                <a:solidFill>
                  <a:schemeClr val="accent5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3"/>
              </a:rPr>
              <a:t>thirdspacelearning.com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Specialist 1-to-1 </a:t>
            </a:r>
            <a:r>
              <a:rPr lang="en-US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maths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cs typeface="Calibri"/>
            </a:endParaRPr>
          </a:p>
          <a:p>
            <a:pPr algn="r"/>
            <a:endParaRPr lang="en-US" sz="1200" dirty="0">
              <a:cs typeface="Calibri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C6C20CE-E361-4E2F-871E-B7BE619985E3}"/>
              </a:ext>
            </a:extLst>
          </p:cNvPr>
          <p:cNvSpPr/>
          <p:nvPr/>
        </p:nvSpPr>
        <p:spPr>
          <a:xfrm>
            <a:off x="1141562" y="0"/>
            <a:ext cx="11050438" cy="371655"/>
          </a:xfrm>
          <a:prstGeom prst="rect">
            <a:avLst/>
          </a:prstGeom>
          <a:solidFill>
            <a:srgbClr val="388B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400" b="1" dirty="0">
                <a:solidFill>
                  <a:schemeClr val="bg1"/>
                </a:solidFill>
                <a:latin typeface="Open Sans" panose="020B0606030504020204"/>
                <a:ea typeface="Tahoma"/>
                <a:cs typeface="Calibri"/>
              </a:rPr>
              <a:t>Year 5 Place Value Lesson 2</a:t>
            </a:r>
            <a:endParaRPr lang="en-US" sz="1400" dirty="0">
              <a:solidFill>
                <a:schemeClr val="bg1"/>
              </a:solidFill>
              <a:latin typeface="Open Sans" panose="020B0606030504020204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B3FD857-17B8-435B-A7EA-BCFE36148DCF}"/>
              </a:ext>
            </a:extLst>
          </p:cNvPr>
          <p:cNvSpPr txBox="1"/>
          <p:nvPr/>
        </p:nvSpPr>
        <p:spPr>
          <a:xfrm>
            <a:off x="181258" y="326537"/>
            <a:ext cx="11829480" cy="80021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Nunito" panose="02000303000000000000" pitchFamily="2" charset="0"/>
              </a:rPr>
              <a:t>To be able to </a:t>
            </a:r>
            <a:r>
              <a:rPr lang="en-GB" sz="2800" b="1" dirty="0">
                <a:latin typeface="Nunito" panose="02000303000000000000" pitchFamily="2" charset="0"/>
              </a:rPr>
              <a:t>recognise and use Roman Numerals up to M (1,000)</a:t>
            </a:r>
            <a:endParaRPr lang="en-US" sz="2800" dirty="0">
              <a:latin typeface="Nunito" panose="02000303000000000000" pitchFamily="2" charset="0"/>
              <a:cs typeface="Calibri"/>
            </a:endParaRPr>
          </a:p>
          <a:p>
            <a:endParaRPr lang="en-US" dirty="0">
              <a:latin typeface="Nunito" panose="02000303000000000000" pitchFamily="2" charset="0"/>
              <a:cs typeface="Calibri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631FACD-3A09-4590-9755-ECB31E09BA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2339"/>
            <a:ext cx="1146147" cy="371888"/>
          </a:xfrm>
          <a:prstGeom prst="rect">
            <a:avLst/>
          </a:prstGeom>
        </p:spPr>
      </p:pic>
      <p:sp>
        <p:nvSpPr>
          <p:cNvPr id="18" name="Date Placeholder 1">
            <a:extLst>
              <a:ext uri="{FF2B5EF4-FFF2-40B4-BE49-F238E27FC236}">
                <a16:creationId xmlns:a16="http://schemas.microsoft.com/office/drawing/2014/main" id="{1F540CF6-8A85-4698-994E-45747760BEE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-721" y="-16078"/>
            <a:ext cx="2743200" cy="365125"/>
          </a:xfrm>
        </p:spPr>
        <p:txBody>
          <a:bodyPr/>
          <a:lstStyle/>
          <a:p>
            <a:fld id="{F599E95C-94F8-4F4B-A876-BEF0C20F6407}" type="datetime1">
              <a:rPr lang="en-GB" sz="1400" b="1" smtClean="0">
                <a:solidFill>
                  <a:schemeClr val="tx1"/>
                </a:solidFill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18/03/2019</a:t>
            </a:fld>
            <a:endParaRPr lang="en-GB" sz="1400" b="1" dirty="0">
              <a:solidFill>
                <a:schemeClr val="tx1"/>
              </a:solidFill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9355610-64BC-4714-A68A-E028ED7637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7798" y="2412113"/>
            <a:ext cx="8181975" cy="3790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39237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0FF9EEF-9E85-4679-8ED7-CD69E9D229AD}"/>
              </a:ext>
            </a:extLst>
          </p:cNvPr>
          <p:cNvSpPr/>
          <p:nvPr/>
        </p:nvSpPr>
        <p:spPr>
          <a:xfrm>
            <a:off x="-721" y="6487063"/>
            <a:ext cx="12193438" cy="3716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cs typeface="Calibri"/>
            </a:endParaRPr>
          </a:p>
        </p:txBody>
      </p:sp>
      <p:pic>
        <p:nvPicPr>
          <p:cNvPr id="8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260BEEFB-85DA-4383-9A0A-3BFA069D9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98" y="6605856"/>
            <a:ext cx="1553833" cy="130475"/>
          </a:xfrm>
          <a:prstGeom prst="rect">
            <a:avLst/>
          </a:prstGeom>
        </p:spPr>
      </p:pic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DA478E84-08F0-40CB-9E36-915412A9650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371012" y="1181100"/>
          <a:ext cx="254319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319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268605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6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Success Criteria:</a:t>
                      </a:r>
                    </a:p>
                    <a:p>
                      <a:pPr lvl="0" algn="l">
                        <a:buNone/>
                      </a:pPr>
                      <a:endParaRPr lang="en-US" sz="16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Must: 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 can use concrete resources to represent Roman Numerals up to C (100);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Should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C (100) using Roman Numerals; 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M (1,000) using Roman Numerals.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C203D00-DE0D-449A-89E3-E47E8A4A43B8}"/>
              </a:ext>
            </a:extLst>
          </p:cNvPr>
          <p:cNvSpPr txBox="1"/>
          <p:nvPr/>
        </p:nvSpPr>
        <p:spPr>
          <a:xfrm>
            <a:off x="376326" y="1085850"/>
            <a:ext cx="8454605" cy="33855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Talking time:</a:t>
            </a:r>
            <a:endParaRPr lang="en-US"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E6700B-C5AB-45D6-B5D2-3BD638225DA5}"/>
              </a:ext>
            </a:extLst>
          </p:cNvPr>
          <p:cNvSpPr txBox="1"/>
          <p:nvPr/>
        </p:nvSpPr>
        <p:spPr>
          <a:xfrm>
            <a:off x="376324" y="1383247"/>
            <a:ext cx="8454605" cy="646331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Complete the function machine below:</a:t>
            </a: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27E5FB4-F152-40DE-80FD-F37AB2B3F8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5135" y="2164800"/>
            <a:ext cx="8101563" cy="12642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710D963-6A94-474B-9CFB-9082E38AEA8D}"/>
              </a:ext>
            </a:extLst>
          </p:cNvPr>
          <p:cNvSpPr txBox="1"/>
          <p:nvPr/>
        </p:nvSpPr>
        <p:spPr>
          <a:xfrm>
            <a:off x="3437626" y="6351841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200" dirty="0">
                <a:ea typeface="+mn-lt"/>
                <a:cs typeface="+mn-lt"/>
                <a:hlinkClick r:id="rId4"/>
              </a:rPr>
            </a:br>
            <a:r>
              <a:rPr lang="en-US" sz="1200" dirty="0">
                <a:solidFill>
                  <a:schemeClr val="accent5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thirdspacelearning.com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Specialist 1-to-1 </a:t>
            </a:r>
            <a:r>
              <a:rPr lang="en-US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maths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cs typeface="Calibri"/>
            </a:endParaRPr>
          </a:p>
          <a:p>
            <a:pPr algn="r"/>
            <a:endParaRPr lang="en-US" sz="1200" dirty="0">
              <a:cs typeface="Calibri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EB97963-EE9D-43B4-AFF1-562715A9E117}"/>
              </a:ext>
            </a:extLst>
          </p:cNvPr>
          <p:cNvSpPr/>
          <p:nvPr/>
        </p:nvSpPr>
        <p:spPr>
          <a:xfrm>
            <a:off x="1141562" y="0"/>
            <a:ext cx="11050438" cy="371655"/>
          </a:xfrm>
          <a:prstGeom prst="rect">
            <a:avLst/>
          </a:prstGeom>
          <a:solidFill>
            <a:srgbClr val="388B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400" b="1" dirty="0">
                <a:solidFill>
                  <a:schemeClr val="bg1"/>
                </a:solidFill>
                <a:latin typeface="Open Sans" panose="020B0606030504020204"/>
                <a:ea typeface="Tahoma"/>
                <a:cs typeface="Calibri"/>
              </a:rPr>
              <a:t>Year 5 Place Value Lesson 2</a:t>
            </a:r>
            <a:endParaRPr lang="en-US" sz="1400" dirty="0">
              <a:solidFill>
                <a:schemeClr val="bg1"/>
              </a:solidFill>
              <a:latin typeface="Open Sans" panose="020B0606030504020204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576B673-ADF7-4920-B2AC-5D51A20B93F5}"/>
              </a:ext>
            </a:extLst>
          </p:cNvPr>
          <p:cNvSpPr txBox="1"/>
          <p:nvPr/>
        </p:nvSpPr>
        <p:spPr>
          <a:xfrm>
            <a:off x="181258" y="326537"/>
            <a:ext cx="11829480" cy="80021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Nunito" panose="02000303000000000000" pitchFamily="2" charset="0"/>
              </a:rPr>
              <a:t>To be able to </a:t>
            </a:r>
            <a:r>
              <a:rPr lang="en-GB" sz="2800" b="1" dirty="0">
                <a:latin typeface="Nunito" panose="02000303000000000000" pitchFamily="2" charset="0"/>
              </a:rPr>
              <a:t>recognise and use Roman Numerals up to M (1,000)</a:t>
            </a:r>
            <a:endParaRPr lang="en-US" sz="2800" dirty="0">
              <a:latin typeface="Nunito" panose="02000303000000000000" pitchFamily="2" charset="0"/>
              <a:cs typeface="Calibri"/>
            </a:endParaRPr>
          </a:p>
          <a:p>
            <a:endParaRPr lang="en-US" dirty="0">
              <a:latin typeface="Nunito" panose="02000303000000000000" pitchFamily="2" charset="0"/>
              <a:cs typeface="Calibri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604A4FB4-B001-4DBE-BD94-8C1D682A15D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339"/>
            <a:ext cx="1146147" cy="371888"/>
          </a:xfrm>
          <a:prstGeom prst="rect">
            <a:avLst/>
          </a:prstGeom>
        </p:spPr>
      </p:pic>
      <p:sp>
        <p:nvSpPr>
          <p:cNvPr id="18" name="Date Placeholder 1">
            <a:extLst>
              <a:ext uri="{FF2B5EF4-FFF2-40B4-BE49-F238E27FC236}">
                <a16:creationId xmlns:a16="http://schemas.microsoft.com/office/drawing/2014/main" id="{5665D804-0CD8-4793-82B8-770798259D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-721" y="-16078"/>
            <a:ext cx="2743200" cy="365125"/>
          </a:xfrm>
        </p:spPr>
        <p:txBody>
          <a:bodyPr/>
          <a:lstStyle/>
          <a:p>
            <a:fld id="{F599E95C-94F8-4F4B-A876-BEF0C20F6407}" type="datetime1">
              <a:rPr lang="en-GB" sz="1400" b="1" smtClean="0">
                <a:solidFill>
                  <a:schemeClr val="tx1"/>
                </a:solidFill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18/03/2019</a:t>
            </a:fld>
            <a:endParaRPr lang="en-GB" sz="1400" b="1" dirty="0">
              <a:solidFill>
                <a:schemeClr val="tx1"/>
              </a:solidFill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21134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0FF9EEF-9E85-4679-8ED7-CD69E9D229AD}"/>
              </a:ext>
            </a:extLst>
          </p:cNvPr>
          <p:cNvSpPr/>
          <p:nvPr/>
        </p:nvSpPr>
        <p:spPr>
          <a:xfrm>
            <a:off x="-721" y="6487063"/>
            <a:ext cx="12193438" cy="3716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cs typeface="Calibri"/>
            </a:endParaRPr>
          </a:p>
        </p:txBody>
      </p:sp>
      <p:pic>
        <p:nvPicPr>
          <p:cNvPr id="8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260BEEFB-85DA-4383-9A0A-3BFA069D9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98" y="6605856"/>
            <a:ext cx="1553833" cy="130475"/>
          </a:xfrm>
          <a:prstGeom prst="rect">
            <a:avLst/>
          </a:prstGeom>
        </p:spPr>
      </p:pic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DA478E84-08F0-40CB-9E36-915412A9650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371012" y="1181100"/>
          <a:ext cx="2543190" cy="3749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319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268605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6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Success Criteria:</a:t>
                      </a:r>
                    </a:p>
                    <a:p>
                      <a:pPr lvl="0" algn="l">
                        <a:buNone/>
                      </a:pPr>
                      <a:endParaRPr lang="en-US" sz="16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Must: 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 can use concrete resources to represent Roman Numerals up to C (100);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Should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</a:t>
                      </a:r>
                      <a:r>
                        <a:rPr lang="en-GB" sz="1600" b="0" i="0" u="none" strike="noStrike" noProof="0" dirty="0" err="1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represent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 numbers up to C (100) using Roman Numerals; 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M (1,000) using Roman Numerals.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C203D00-DE0D-449A-89E3-E47E8A4A43B8}"/>
              </a:ext>
            </a:extLst>
          </p:cNvPr>
          <p:cNvSpPr txBox="1"/>
          <p:nvPr/>
        </p:nvSpPr>
        <p:spPr>
          <a:xfrm>
            <a:off x="376326" y="1085850"/>
            <a:ext cx="8454605" cy="33855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Talking time:</a:t>
            </a:r>
            <a:endParaRPr lang="en-US"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E6700B-C5AB-45D6-B5D2-3BD638225DA5}"/>
              </a:ext>
            </a:extLst>
          </p:cNvPr>
          <p:cNvSpPr txBox="1"/>
          <p:nvPr/>
        </p:nvSpPr>
        <p:spPr>
          <a:xfrm>
            <a:off x="376324" y="1383247"/>
            <a:ext cx="8454605" cy="646331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Complete the function machine below:</a:t>
            </a: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3121AD4-5035-4C0B-A285-404DEC1692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061" y="2326975"/>
            <a:ext cx="7838011" cy="132617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1AE9943-328D-4F37-95CD-DAFE173D74E0}"/>
              </a:ext>
            </a:extLst>
          </p:cNvPr>
          <p:cNvSpPr txBox="1"/>
          <p:nvPr/>
        </p:nvSpPr>
        <p:spPr>
          <a:xfrm>
            <a:off x="3437626" y="6351841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200" dirty="0">
                <a:ea typeface="+mn-lt"/>
                <a:cs typeface="+mn-lt"/>
                <a:hlinkClick r:id="rId4"/>
              </a:rPr>
            </a:br>
            <a:r>
              <a:rPr lang="en-US" sz="1200" dirty="0">
                <a:solidFill>
                  <a:schemeClr val="accent5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thirdspacelearning.com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Specialist 1-to-1 </a:t>
            </a:r>
            <a:r>
              <a:rPr lang="en-US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maths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cs typeface="Calibri"/>
            </a:endParaRPr>
          </a:p>
          <a:p>
            <a:pPr algn="r"/>
            <a:endParaRPr lang="en-US" sz="1200" dirty="0">
              <a:cs typeface="Calibri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4BA7874-D4E8-4D40-9122-F40EB391666F}"/>
              </a:ext>
            </a:extLst>
          </p:cNvPr>
          <p:cNvSpPr/>
          <p:nvPr/>
        </p:nvSpPr>
        <p:spPr>
          <a:xfrm>
            <a:off x="1141562" y="0"/>
            <a:ext cx="11050438" cy="371655"/>
          </a:xfrm>
          <a:prstGeom prst="rect">
            <a:avLst/>
          </a:prstGeom>
          <a:solidFill>
            <a:srgbClr val="388B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400" b="1" dirty="0">
                <a:solidFill>
                  <a:schemeClr val="bg1"/>
                </a:solidFill>
                <a:latin typeface="Open Sans" panose="020B0606030504020204"/>
                <a:ea typeface="Tahoma"/>
                <a:cs typeface="Calibri"/>
              </a:rPr>
              <a:t>Year 5 Place Value Lesson 2</a:t>
            </a:r>
            <a:endParaRPr lang="en-US" sz="1400" dirty="0">
              <a:solidFill>
                <a:schemeClr val="bg1"/>
              </a:solidFill>
              <a:latin typeface="Open Sans" panose="020B0606030504020204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FA574EF-50FC-429C-B4BB-62CA64B14AA6}"/>
              </a:ext>
            </a:extLst>
          </p:cNvPr>
          <p:cNvSpPr txBox="1"/>
          <p:nvPr/>
        </p:nvSpPr>
        <p:spPr>
          <a:xfrm>
            <a:off x="181258" y="326537"/>
            <a:ext cx="11829480" cy="80021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Nunito" panose="02000303000000000000" pitchFamily="2" charset="0"/>
              </a:rPr>
              <a:t>To be able to </a:t>
            </a:r>
            <a:r>
              <a:rPr lang="en-GB" sz="2800" b="1" dirty="0">
                <a:latin typeface="Nunito" panose="02000303000000000000" pitchFamily="2" charset="0"/>
              </a:rPr>
              <a:t>recognise and use Roman Numerals up to M (1,000)</a:t>
            </a:r>
            <a:endParaRPr lang="en-US" sz="2800" dirty="0">
              <a:latin typeface="Nunito" panose="02000303000000000000" pitchFamily="2" charset="0"/>
              <a:cs typeface="Calibri"/>
            </a:endParaRPr>
          </a:p>
          <a:p>
            <a:endParaRPr lang="en-US" dirty="0">
              <a:latin typeface="Nunito" panose="02000303000000000000" pitchFamily="2" charset="0"/>
              <a:cs typeface="Calibri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5AB7E0DD-BBE6-45AC-AC72-6406BEA0933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339"/>
            <a:ext cx="1146147" cy="371888"/>
          </a:xfrm>
          <a:prstGeom prst="rect">
            <a:avLst/>
          </a:prstGeom>
        </p:spPr>
      </p:pic>
      <p:sp>
        <p:nvSpPr>
          <p:cNvPr id="18" name="Date Placeholder 1">
            <a:extLst>
              <a:ext uri="{FF2B5EF4-FFF2-40B4-BE49-F238E27FC236}">
                <a16:creationId xmlns:a16="http://schemas.microsoft.com/office/drawing/2014/main" id="{8FED862C-B4CB-4F0C-8FD1-6FE53AC125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-721" y="-16078"/>
            <a:ext cx="2743200" cy="365125"/>
          </a:xfrm>
        </p:spPr>
        <p:txBody>
          <a:bodyPr/>
          <a:lstStyle/>
          <a:p>
            <a:fld id="{F599E95C-94F8-4F4B-A876-BEF0C20F6407}" type="datetime1">
              <a:rPr lang="en-GB" sz="1400" b="1" smtClean="0">
                <a:solidFill>
                  <a:schemeClr val="tx1"/>
                </a:solidFill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18/03/2019</a:t>
            </a:fld>
            <a:endParaRPr lang="en-GB" sz="1400" b="1" dirty="0">
              <a:solidFill>
                <a:schemeClr val="tx1"/>
              </a:solidFill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18843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0FF9EEF-9E85-4679-8ED7-CD69E9D229AD}"/>
              </a:ext>
            </a:extLst>
          </p:cNvPr>
          <p:cNvSpPr/>
          <p:nvPr/>
        </p:nvSpPr>
        <p:spPr>
          <a:xfrm>
            <a:off x="-721" y="6487063"/>
            <a:ext cx="12193438" cy="3716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cs typeface="Calibri"/>
            </a:endParaRPr>
          </a:p>
        </p:txBody>
      </p:sp>
      <p:pic>
        <p:nvPicPr>
          <p:cNvPr id="8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260BEEFB-85DA-4383-9A0A-3BFA069D9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98" y="6605856"/>
            <a:ext cx="1553833" cy="130475"/>
          </a:xfrm>
          <a:prstGeom prst="rect">
            <a:avLst/>
          </a:prstGeom>
        </p:spPr>
      </p:pic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DA478E84-08F0-40CB-9E36-915412A9650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371012" y="1181100"/>
          <a:ext cx="254319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319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268605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6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Success Criteria:</a:t>
                      </a:r>
                    </a:p>
                    <a:p>
                      <a:pPr lvl="0" algn="l">
                        <a:buNone/>
                      </a:pPr>
                      <a:endParaRPr lang="en-US" sz="16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Must: 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 can use concrete resources to represent Roman Numerals up to C (100);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Should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C (100) using Roman Numerals; 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M (1,000) using Roman Numerals.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C203D00-DE0D-449A-89E3-E47E8A4A43B8}"/>
              </a:ext>
            </a:extLst>
          </p:cNvPr>
          <p:cNvSpPr txBox="1"/>
          <p:nvPr/>
        </p:nvSpPr>
        <p:spPr>
          <a:xfrm>
            <a:off x="376326" y="1085850"/>
            <a:ext cx="8454605" cy="33855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Talking time:</a:t>
            </a:r>
            <a:endParaRPr lang="en-US"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E6700B-C5AB-45D6-B5D2-3BD638225DA5}"/>
              </a:ext>
            </a:extLst>
          </p:cNvPr>
          <p:cNvSpPr txBox="1"/>
          <p:nvPr/>
        </p:nvSpPr>
        <p:spPr>
          <a:xfrm>
            <a:off x="376324" y="1383247"/>
            <a:ext cx="8454605" cy="646331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Complete the function machine below:</a:t>
            </a: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BC5A1B6-50E3-408A-8B7F-13974FD408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598" y="2327462"/>
            <a:ext cx="8853144" cy="161138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D3F562C-E79C-4E1F-8E83-D3DC4BACDE5F}"/>
              </a:ext>
            </a:extLst>
          </p:cNvPr>
          <p:cNvSpPr txBox="1"/>
          <p:nvPr/>
        </p:nvSpPr>
        <p:spPr>
          <a:xfrm>
            <a:off x="3437626" y="6351841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200" dirty="0">
                <a:ea typeface="+mn-lt"/>
                <a:cs typeface="+mn-lt"/>
                <a:hlinkClick r:id="rId4"/>
              </a:rPr>
            </a:br>
            <a:r>
              <a:rPr lang="en-US" sz="1200" dirty="0">
                <a:solidFill>
                  <a:schemeClr val="accent5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thirdspacelearning.com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Specialist 1-to-1 </a:t>
            </a:r>
            <a:r>
              <a:rPr lang="en-US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maths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cs typeface="Calibri"/>
            </a:endParaRPr>
          </a:p>
          <a:p>
            <a:pPr algn="r"/>
            <a:endParaRPr lang="en-US" sz="1200" dirty="0">
              <a:cs typeface="Calibri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361CF97-0A76-42E5-8912-577088DF262A}"/>
              </a:ext>
            </a:extLst>
          </p:cNvPr>
          <p:cNvSpPr/>
          <p:nvPr/>
        </p:nvSpPr>
        <p:spPr>
          <a:xfrm>
            <a:off x="1141562" y="0"/>
            <a:ext cx="11050438" cy="371655"/>
          </a:xfrm>
          <a:prstGeom prst="rect">
            <a:avLst/>
          </a:prstGeom>
          <a:solidFill>
            <a:srgbClr val="388B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400" b="1" dirty="0">
                <a:solidFill>
                  <a:schemeClr val="bg1"/>
                </a:solidFill>
                <a:latin typeface="Open Sans" panose="020B0606030504020204"/>
                <a:ea typeface="Tahoma"/>
                <a:cs typeface="Calibri"/>
              </a:rPr>
              <a:t>Year 5 Place Value Lesson 2</a:t>
            </a:r>
            <a:endParaRPr lang="en-US" sz="1400" dirty="0">
              <a:solidFill>
                <a:schemeClr val="bg1"/>
              </a:solidFill>
              <a:latin typeface="Open Sans" panose="020B0606030504020204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31D3109-C748-4EF6-9424-F068854DA396}"/>
              </a:ext>
            </a:extLst>
          </p:cNvPr>
          <p:cNvSpPr txBox="1"/>
          <p:nvPr/>
        </p:nvSpPr>
        <p:spPr>
          <a:xfrm>
            <a:off x="181258" y="326537"/>
            <a:ext cx="11829480" cy="80021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Nunito" panose="02000303000000000000" pitchFamily="2" charset="0"/>
              </a:rPr>
              <a:t>To be able to </a:t>
            </a:r>
            <a:r>
              <a:rPr lang="en-GB" sz="2800" b="1" dirty="0">
                <a:latin typeface="Nunito" panose="02000303000000000000" pitchFamily="2" charset="0"/>
              </a:rPr>
              <a:t>recognise and use Roman Numerals up to M (1,000)</a:t>
            </a:r>
            <a:endParaRPr lang="en-US" sz="2800" dirty="0">
              <a:latin typeface="Nunito" panose="02000303000000000000" pitchFamily="2" charset="0"/>
              <a:cs typeface="Calibri"/>
            </a:endParaRPr>
          </a:p>
          <a:p>
            <a:endParaRPr lang="en-US" dirty="0">
              <a:latin typeface="Nunito" panose="02000303000000000000" pitchFamily="2" charset="0"/>
              <a:cs typeface="Calibri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29A81504-E185-41B7-80F3-19AAE6041AD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339"/>
            <a:ext cx="1146147" cy="371888"/>
          </a:xfrm>
          <a:prstGeom prst="rect">
            <a:avLst/>
          </a:prstGeom>
        </p:spPr>
      </p:pic>
      <p:sp>
        <p:nvSpPr>
          <p:cNvPr id="18" name="Date Placeholder 1">
            <a:extLst>
              <a:ext uri="{FF2B5EF4-FFF2-40B4-BE49-F238E27FC236}">
                <a16:creationId xmlns:a16="http://schemas.microsoft.com/office/drawing/2014/main" id="{43C4768E-123B-401D-84EC-B2BC5C164BE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-721" y="-16078"/>
            <a:ext cx="2743200" cy="365125"/>
          </a:xfrm>
        </p:spPr>
        <p:txBody>
          <a:bodyPr/>
          <a:lstStyle/>
          <a:p>
            <a:fld id="{F599E95C-94F8-4F4B-A876-BEF0C20F6407}" type="datetime1">
              <a:rPr lang="en-GB" sz="1400" b="1" smtClean="0">
                <a:solidFill>
                  <a:schemeClr val="tx1"/>
                </a:solidFill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18/03/2019</a:t>
            </a:fld>
            <a:endParaRPr lang="en-GB" sz="1400" b="1" dirty="0">
              <a:solidFill>
                <a:schemeClr val="tx1"/>
              </a:solidFill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992376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0FF9EEF-9E85-4679-8ED7-CD69E9D229AD}"/>
              </a:ext>
            </a:extLst>
          </p:cNvPr>
          <p:cNvSpPr/>
          <p:nvPr/>
        </p:nvSpPr>
        <p:spPr>
          <a:xfrm>
            <a:off x="-721" y="6487063"/>
            <a:ext cx="12193438" cy="3716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cs typeface="Calibri"/>
            </a:endParaRPr>
          </a:p>
        </p:txBody>
      </p:sp>
      <p:pic>
        <p:nvPicPr>
          <p:cNvPr id="8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260BEEFB-85DA-4383-9A0A-3BFA069D9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98" y="6605856"/>
            <a:ext cx="1553833" cy="130475"/>
          </a:xfrm>
          <a:prstGeom prst="rect">
            <a:avLst/>
          </a:prstGeom>
        </p:spPr>
      </p:pic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DA478E84-08F0-40CB-9E36-915412A9650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371012" y="1181100"/>
          <a:ext cx="254319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319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268605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6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Success Criteria:</a:t>
                      </a:r>
                    </a:p>
                    <a:p>
                      <a:pPr lvl="0" algn="l">
                        <a:buNone/>
                      </a:pPr>
                      <a:endParaRPr lang="en-US" sz="16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Must: 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 can use concrete resources to represent Roman Numerals up to C (100);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Should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C (100) using Roman Numerals; 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M (1,000) using Roman Numerals.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C203D00-DE0D-449A-89E3-E47E8A4A43B8}"/>
              </a:ext>
            </a:extLst>
          </p:cNvPr>
          <p:cNvSpPr txBox="1"/>
          <p:nvPr/>
        </p:nvSpPr>
        <p:spPr>
          <a:xfrm>
            <a:off x="376326" y="1085850"/>
            <a:ext cx="8454605" cy="33855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Talking time:</a:t>
            </a:r>
            <a:endParaRPr lang="en-US"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E6700B-C5AB-45D6-B5D2-3BD638225DA5}"/>
              </a:ext>
            </a:extLst>
          </p:cNvPr>
          <p:cNvSpPr txBox="1"/>
          <p:nvPr/>
        </p:nvSpPr>
        <p:spPr>
          <a:xfrm>
            <a:off x="376324" y="1383247"/>
            <a:ext cx="8454605" cy="646331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Complete the function machine below:</a:t>
            </a: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5087965-5E06-4C3F-AB66-53006AB0BC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966" y="2471110"/>
            <a:ext cx="8301570" cy="140460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2E9D0E2-B1A2-407B-855E-E0FE03863855}"/>
              </a:ext>
            </a:extLst>
          </p:cNvPr>
          <p:cNvSpPr txBox="1"/>
          <p:nvPr/>
        </p:nvSpPr>
        <p:spPr>
          <a:xfrm>
            <a:off x="3437626" y="6351841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200" dirty="0">
                <a:ea typeface="+mn-lt"/>
                <a:cs typeface="+mn-lt"/>
                <a:hlinkClick r:id="rId4"/>
              </a:rPr>
            </a:br>
            <a:r>
              <a:rPr lang="en-US" sz="1200" dirty="0">
                <a:solidFill>
                  <a:schemeClr val="accent5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thirdspacelearning.com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Specialist 1-to-1 </a:t>
            </a:r>
            <a:r>
              <a:rPr lang="en-US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maths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cs typeface="Calibri"/>
            </a:endParaRPr>
          </a:p>
          <a:p>
            <a:pPr algn="r"/>
            <a:endParaRPr lang="en-US" sz="1200" dirty="0">
              <a:cs typeface="Calibri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D8BB595-10CE-4C78-8F64-5731C6E484B2}"/>
              </a:ext>
            </a:extLst>
          </p:cNvPr>
          <p:cNvSpPr/>
          <p:nvPr/>
        </p:nvSpPr>
        <p:spPr>
          <a:xfrm>
            <a:off x="1141562" y="0"/>
            <a:ext cx="11050438" cy="371655"/>
          </a:xfrm>
          <a:prstGeom prst="rect">
            <a:avLst/>
          </a:prstGeom>
          <a:solidFill>
            <a:srgbClr val="388B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400" b="1" dirty="0">
                <a:solidFill>
                  <a:schemeClr val="bg1"/>
                </a:solidFill>
                <a:latin typeface="Open Sans" panose="020B0606030504020204"/>
                <a:ea typeface="Tahoma"/>
                <a:cs typeface="Calibri"/>
              </a:rPr>
              <a:t>Year 5 Place Value Lesson 2</a:t>
            </a:r>
            <a:endParaRPr lang="en-US" sz="1400" dirty="0">
              <a:solidFill>
                <a:schemeClr val="bg1"/>
              </a:solidFill>
              <a:latin typeface="Open Sans" panose="020B0606030504020204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9F3DA0A-2BC1-4620-9686-BFF26D59A6E1}"/>
              </a:ext>
            </a:extLst>
          </p:cNvPr>
          <p:cNvSpPr txBox="1"/>
          <p:nvPr/>
        </p:nvSpPr>
        <p:spPr>
          <a:xfrm>
            <a:off x="181258" y="326537"/>
            <a:ext cx="11829480" cy="80021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Nunito" panose="02000303000000000000" pitchFamily="2" charset="0"/>
              </a:rPr>
              <a:t>To be able to </a:t>
            </a:r>
            <a:r>
              <a:rPr lang="en-GB" sz="2800" b="1" dirty="0">
                <a:latin typeface="Nunito" panose="02000303000000000000" pitchFamily="2" charset="0"/>
              </a:rPr>
              <a:t>recognise and use Roman Numerals up to M (1,000)</a:t>
            </a:r>
            <a:endParaRPr lang="en-US" sz="2800" dirty="0">
              <a:latin typeface="Nunito" panose="02000303000000000000" pitchFamily="2" charset="0"/>
              <a:cs typeface="Calibri"/>
            </a:endParaRPr>
          </a:p>
          <a:p>
            <a:endParaRPr lang="en-US" dirty="0">
              <a:latin typeface="Nunito" panose="02000303000000000000" pitchFamily="2" charset="0"/>
              <a:cs typeface="Calibri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9C32C4D5-90C3-4987-9B38-C26B2BE5AC8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339"/>
            <a:ext cx="1146147" cy="371888"/>
          </a:xfrm>
          <a:prstGeom prst="rect">
            <a:avLst/>
          </a:prstGeom>
        </p:spPr>
      </p:pic>
      <p:sp>
        <p:nvSpPr>
          <p:cNvPr id="18" name="Date Placeholder 1">
            <a:extLst>
              <a:ext uri="{FF2B5EF4-FFF2-40B4-BE49-F238E27FC236}">
                <a16:creationId xmlns:a16="http://schemas.microsoft.com/office/drawing/2014/main" id="{1FAAB660-F943-4E51-A29E-480D7B0B203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-721" y="-16078"/>
            <a:ext cx="2743200" cy="365125"/>
          </a:xfrm>
        </p:spPr>
        <p:txBody>
          <a:bodyPr/>
          <a:lstStyle/>
          <a:p>
            <a:fld id="{F599E95C-94F8-4F4B-A876-BEF0C20F6407}" type="datetime1">
              <a:rPr lang="en-GB" sz="1400" b="1" smtClean="0">
                <a:solidFill>
                  <a:schemeClr val="tx1"/>
                </a:solidFill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18/03/2019</a:t>
            </a:fld>
            <a:endParaRPr lang="en-GB" sz="1400" b="1" dirty="0">
              <a:solidFill>
                <a:schemeClr val="tx1"/>
              </a:solidFill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48594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0FF9EEF-9E85-4679-8ED7-CD69E9D229AD}"/>
              </a:ext>
            </a:extLst>
          </p:cNvPr>
          <p:cNvSpPr/>
          <p:nvPr/>
        </p:nvSpPr>
        <p:spPr>
          <a:xfrm>
            <a:off x="-721" y="6487063"/>
            <a:ext cx="12193438" cy="3716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cs typeface="Calibri"/>
            </a:endParaRPr>
          </a:p>
        </p:txBody>
      </p:sp>
      <p:pic>
        <p:nvPicPr>
          <p:cNvPr id="8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260BEEFB-85DA-4383-9A0A-3BFA069D9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98" y="6605856"/>
            <a:ext cx="1553833" cy="130475"/>
          </a:xfrm>
          <a:prstGeom prst="rect">
            <a:avLst/>
          </a:prstGeom>
        </p:spPr>
      </p:pic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DA478E84-08F0-40CB-9E36-915412A9650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371012" y="1181100"/>
          <a:ext cx="254319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319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268605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6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Success Criteria:</a:t>
                      </a:r>
                    </a:p>
                    <a:p>
                      <a:pPr lvl="0" algn="l">
                        <a:buNone/>
                      </a:pPr>
                      <a:endParaRPr lang="en-US" sz="16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Must: 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 can use concrete resources to represent Roman Numerals up to C (100);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Should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C (100) using Roman Numerals; 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M (1,000) using Roman Numerals.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C203D00-DE0D-449A-89E3-E47E8A4A43B8}"/>
              </a:ext>
            </a:extLst>
          </p:cNvPr>
          <p:cNvSpPr txBox="1"/>
          <p:nvPr/>
        </p:nvSpPr>
        <p:spPr>
          <a:xfrm>
            <a:off x="376326" y="1085850"/>
            <a:ext cx="8454605" cy="33855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Talking time:</a:t>
            </a:r>
            <a:endParaRPr lang="en-US"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E6700B-C5AB-45D6-B5D2-3BD638225DA5}"/>
              </a:ext>
            </a:extLst>
          </p:cNvPr>
          <p:cNvSpPr txBox="1"/>
          <p:nvPr/>
        </p:nvSpPr>
        <p:spPr>
          <a:xfrm>
            <a:off x="376324" y="1383247"/>
            <a:ext cx="8454605" cy="646331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Complete the function machine below:</a:t>
            </a: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073CF4B-EC85-454E-A1FD-08B95D72B7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798" y="2474752"/>
            <a:ext cx="8874545" cy="148225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28BAACF-2D71-4CEE-A310-08C246FA5144}"/>
              </a:ext>
            </a:extLst>
          </p:cNvPr>
          <p:cNvSpPr txBox="1"/>
          <p:nvPr/>
        </p:nvSpPr>
        <p:spPr>
          <a:xfrm>
            <a:off x="3437626" y="6351841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200" dirty="0">
                <a:ea typeface="+mn-lt"/>
                <a:cs typeface="+mn-lt"/>
                <a:hlinkClick r:id="rId4"/>
              </a:rPr>
            </a:br>
            <a:r>
              <a:rPr lang="en-US" sz="1200" dirty="0">
                <a:solidFill>
                  <a:schemeClr val="accent5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thirdspacelearning.com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Specialist 1-to-1 </a:t>
            </a:r>
            <a:r>
              <a:rPr lang="en-US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maths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cs typeface="Calibri"/>
            </a:endParaRPr>
          </a:p>
          <a:p>
            <a:pPr algn="r"/>
            <a:endParaRPr lang="en-US" sz="1200" dirty="0">
              <a:cs typeface="Calibri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9B79D05-B44F-4E8A-A90E-9310FB6BF4C0}"/>
              </a:ext>
            </a:extLst>
          </p:cNvPr>
          <p:cNvSpPr/>
          <p:nvPr/>
        </p:nvSpPr>
        <p:spPr>
          <a:xfrm>
            <a:off x="1141562" y="0"/>
            <a:ext cx="11050438" cy="371655"/>
          </a:xfrm>
          <a:prstGeom prst="rect">
            <a:avLst/>
          </a:prstGeom>
          <a:solidFill>
            <a:srgbClr val="388B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400" b="1" dirty="0">
                <a:solidFill>
                  <a:schemeClr val="bg1"/>
                </a:solidFill>
                <a:latin typeface="Open Sans" panose="020B0606030504020204"/>
                <a:ea typeface="Tahoma"/>
                <a:cs typeface="Calibri"/>
              </a:rPr>
              <a:t>Year 5 Place Value Lesson 2</a:t>
            </a:r>
            <a:endParaRPr lang="en-US" sz="1400" dirty="0">
              <a:solidFill>
                <a:schemeClr val="bg1"/>
              </a:solidFill>
              <a:latin typeface="Open Sans" panose="020B0606030504020204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D763055-5E34-4812-8BF9-264B6D261284}"/>
              </a:ext>
            </a:extLst>
          </p:cNvPr>
          <p:cNvSpPr txBox="1"/>
          <p:nvPr/>
        </p:nvSpPr>
        <p:spPr>
          <a:xfrm>
            <a:off x="181258" y="326537"/>
            <a:ext cx="11829480" cy="80021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Nunito" panose="02000303000000000000" pitchFamily="2" charset="0"/>
              </a:rPr>
              <a:t>To be able to </a:t>
            </a:r>
            <a:r>
              <a:rPr lang="en-GB" sz="2800" b="1" dirty="0">
                <a:latin typeface="Nunito" panose="02000303000000000000" pitchFamily="2" charset="0"/>
              </a:rPr>
              <a:t>recognise and use Roman Numerals up to M (1,000)</a:t>
            </a:r>
            <a:endParaRPr lang="en-US" sz="2800" dirty="0">
              <a:latin typeface="Nunito" panose="02000303000000000000" pitchFamily="2" charset="0"/>
              <a:cs typeface="Calibri"/>
            </a:endParaRPr>
          </a:p>
          <a:p>
            <a:endParaRPr lang="en-US" dirty="0">
              <a:latin typeface="Nunito" panose="02000303000000000000" pitchFamily="2" charset="0"/>
              <a:cs typeface="Calibri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9A9BE1AE-2895-4ABE-95AA-EB7D6E1125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339"/>
            <a:ext cx="1146147" cy="371888"/>
          </a:xfrm>
          <a:prstGeom prst="rect">
            <a:avLst/>
          </a:prstGeom>
        </p:spPr>
      </p:pic>
      <p:sp>
        <p:nvSpPr>
          <p:cNvPr id="18" name="Date Placeholder 1">
            <a:extLst>
              <a:ext uri="{FF2B5EF4-FFF2-40B4-BE49-F238E27FC236}">
                <a16:creationId xmlns:a16="http://schemas.microsoft.com/office/drawing/2014/main" id="{4BEB3996-5750-4809-9915-0A02EEBECFE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-721" y="-16078"/>
            <a:ext cx="2743200" cy="365125"/>
          </a:xfrm>
        </p:spPr>
        <p:txBody>
          <a:bodyPr/>
          <a:lstStyle/>
          <a:p>
            <a:fld id="{F599E95C-94F8-4F4B-A876-BEF0C20F6407}" type="datetime1">
              <a:rPr lang="en-GB" sz="1400" b="1" smtClean="0">
                <a:solidFill>
                  <a:schemeClr val="tx1"/>
                </a:solidFill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18/03/2019</a:t>
            </a:fld>
            <a:endParaRPr lang="en-GB" sz="1400" b="1" dirty="0">
              <a:solidFill>
                <a:schemeClr val="tx1"/>
              </a:solidFill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80401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0FF9EEF-9E85-4679-8ED7-CD69E9D229AD}"/>
              </a:ext>
            </a:extLst>
          </p:cNvPr>
          <p:cNvSpPr/>
          <p:nvPr/>
        </p:nvSpPr>
        <p:spPr>
          <a:xfrm>
            <a:off x="-721" y="6487063"/>
            <a:ext cx="12193438" cy="3716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cs typeface="Calibri"/>
            </a:endParaRPr>
          </a:p>
        </p:txBody>
      </p:sp>
      <p:pic>
        <p:nvPicPr>
          <p:cNvPr id="8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260BEEFB-85DA-4383-9A0A-3BFA069D9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98" y="6605856"/>
            <a:ext cx="1553833" cy="130475"/>
          </a:xfrm>
          <a:prstGeom prst="rect">
            <a:avLst/>
          </a:prstGeom>
        </p:spPr>
      </p:pic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DA478E84-08F0-40CB-9E36-915412A9650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371012" y="1181100"/>
          <a:ext cx="254319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319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268605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6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Success Criteria:</a:t>
                      </a:r>
                    </a:p>
                    <a:p>
                      <a:pPr lvl="0" algn="l">
                        <a:buNone/>
                      </a:pPr>
                      <a:endParaRPr lang="en-US" sz="16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Must: 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 can use concrete resources to represent Roman Numerals up to C (100);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Should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C (100) using Roman Numerals; 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M (1,000) using Roman Numerals.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C203D00-DE0D-449A-89E3-E47E8A4A43B8}"/>
              </a:ext>
            </a:extLst>
          </p:cNvPr>
          <p:cNvSpPr txBox="1"/>
          <p:nvPr/>
        </p:nvSpPr>
        <p:spPr>
          <a:xfrm>
            <a:off x="376326" y="1085850"/>
            <a:ext cx="8454605" cy="33855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Talking time:</a:t>
            </a:r>
            <a:endParaRPr lang="en-US"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E6700B-C5AB-45D6-B5D2-3BD638225DA5}"/>
              </a:ext>
            </a:extLst>
          </p:cNvPr>
          <p:cNvSpPr txBox="1"/>
          <p:nvPr/>
        </p:nvSpPr>
        <p:spPr>
          <a:xfrm>
            <a:off x="376324" y="1383247"/>
            <a:ext cx="8454605" cy="646331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Complete the function machine below:</a:t>
            </a: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FE1376-649F-438E-8701-01769A5C66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324" y="2478773"/>
            <a:ext cx="8454605" cy="123637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4F6D1A9-ECC0-4C1E-BDCC-15F48B25B81C}"/>
              </a:ext>
            </a:extLst>
          </p:cNvPr>
          <p:cNvSpPr txBox="1"/>
          <p:nvPr/>
        </p:nvSpPr>
        <p:spPr>
          <a:xfrm>
            <a:off x="3437626" y="6351841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200" dirty="0">
                <a:ea typeface="+mn-lt"/>
                <a:cs typeface="+mn-lt"/>
                <a:hlinkClick r:id="rId4"/>
              </a:rPr>
            </a:br>
            <a:r>
              <a:rPr lang="en-US" sz="1200" dirty="0">
                <a:solidFill>
                  <a:schemeClr val="accent5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thirdspacelearning.com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Specialist 1-to-1 </a:t>
            </a:r>
            <a:r>
              <a:rPr lang="en-US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maths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cs typeface="Calibri"/>
            </a:endParaRPr>
          </a:p>
          <a:p>
            <a:pPr algn="r"/>
            <a:endParaRPr lang="en-US" sz="1200" dirty="0">
              <a:cs typeface="Calibri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CEE3784-8BAB-48D0-B70B-CDC74FDA6600}"/>
              </a:ext>
            </a:extLst>
          </p:cNvPr>
          <p:cNvSpPr/>
          <p:nvPr/>
        </p:nvSpPr>
        <p:spPr>
          <a:xfrm>
            <a:off x="1141562" y="0"/>
            <a:ext cx="11050438" cy="371655"/>
          </a:xfrm>
          <a:prstGeom prst="rect">
            <a:avLst/>
          </a:prstGeom>
          <a:solidFill>
            <a:srgbClr val="388B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400" b="1" dirty="0">
                <a:solidFill>
                  <a:schemeClr val="bg1"/>
                </a:solidFill>
                <a:latin typeface="Open Sans" panose="020B0606030504020204"/>
                <a:ea typeface="Tahoma"/>
                <a:cs typeface="Calibri"/>
              </a:rPr>
              <a:t>Year 5 Place Value Lesson 2</a:t>
            </a:r>
            <a:endParaRPr lang="en-US" sz="1400" dirty="0">
              <a:solidFill>
                <a:schemeClr val="bg1"/>
              </a:solidFill>
              <a:latin typeface="Open Sans" panose="020B0606030504020204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91C5D77-BF72-4A08-91F0-5F32CD54D91C}"/>
              </a:ext>
            </a:extLst>
          </p:cNvPr>
          <p:cNvSpPr txBox="1"/>
          <p:nvPr/>
        </p:nvSpPr>
        <p:spPr>
          <a:xfrm>
            <a:off x="181258" y="326537"/>
            <a:ext cx="11829480" cy="80021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Nunito" panose="02000303000000000000" pitchFamily="2" charset="0"/>
              </a:rPr>
              <a:t>To be able to </a:t>
            </a:r>
            <a:r>
              <a:rPr lang="en-GB" sz="2800" b="1" dirty="0">
                <a:latin typeface="Nunito" panose="02000303000000000000" pitchFamily="2" charset="0"/>
              </a:rPr>
              <a:t>recognise and use Roman Numerals up to M (1,000)</a:t>
            </a:r>
            <a:endParaRPr lang="en-US" sz="2800" dirty="0">
              <a:latin typeface="Nunito" panose="02000303000000000000" pitchFamily="2" charset="0"/>
              <a:cs typeface="Calibri"/>
            </a:endParaRPr>
          </a:p>
          <a:p>
            <a:endParaRPr lang="en-US" dirty="0">
              <a:latin typeface="Nunito" panose="02000303000000000000" pitchFamily="2" charset="0"/>
              <a:cs typeface="Calibri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95132A7C-065C-41A5-9B6B-222147996D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339"/>
            <a:ext cx="1146147" cy="371888"/>
          </a:xfrm>
          <a:prstGeom prst="rect">
            <a:avLst/>
          </a:prstGeom>
        </p:spPr>
      </p:pic>
      <p:sp>
        <p:nvSpPr>
          <p:cNvPr id="18" name="Date Placeholder 1">
            <a:extLst>
              <a:ext uri="{FF2B5EF4-FFF2-40B4-BE49-F238E27FC236}">
                <a16:creationId xmlns:a16="http://schemas.microsoft.com/office/drawing/2014/main" id="{414A2BB5-B689-435B-A4F0-C0D403B745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-721" y="-16078"/>
            <a:ext cx="2743200" cy="365125"/>
          </a:xfrm>
        </p:spPr>
        <p:txBody>
          <a:bodyPr/>
          <a:lstStyle/>
          <a:p>
            <a:fld id="{F599E95C-94F8-4F4B-A876-BEF0C20F6407}" type="datetime1">
              <a:rPr lang="en-GB" sz="1400" b="1" smtClean="0">
                <a:solidFill>
                  <a:schemeClr val="tx1"/>
                </a:solidFill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18/03/2019</a:t>
            </a:fld>
            <a:endParaRPr lang="en-GB" sz="1400" b="1" dirty="0">
              <a:solidFill>
                <a:schemeClr val="tx1"/>
              </a:solidFill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956066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0FF9EEF-9E85-4679-8ED7-CD69E9D229AD}"/>
              </a:ext>
            </a:extLst>
          </p:cNvPr>
          <p:cNvSpPr/>
          <p:nvPr/>
        </p:nvSpPr>
        <p:spPr>
          <a:xfrm>
            <a:off x="-721" y="6487063"/>
            <a:ext cx="12193438" cy="3716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cs typeface="Calibri"/>
            </a:endParaRPr>
          </a:p>
        </p:txBody>
      </p:sp>
      <p:pic>
        <p:nvPicPr>
          <p:cNvPr id="8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260BEEFB-85DA-4383-9A0A-3BFA069D9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98" y="6605856"/>
            <a:ext cx="1553833" cy="130475"/>
          </a:xfrm>
          <a:prstGeom prst="rect">
            <a:avLst/>
          </a:prstGeom>
        </p:spPr>
      </p:pic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DA478E84-08F0-40CB-9E36-915412A9650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371012" y="1181100"/>
          <a:ext cx="254319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319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268605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6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Success Criteria:</a:t>
                      </a:r>
                    </a:p>
                    <a:p>
                      <a:pPr lvl="0" algn="l">
                        <a:buNone/>
                      </a:pPr>
                      <a:endParaRPr lang="en-US" sz="16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Must: 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 can use concrete resources to represent Roman Numerals up to C (100);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Should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C (100) using Roman Numerals; 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M (1,000) using Roman Numerals.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C203D00-DE0D-449A-89E3-E47E8A4A43B8}"/>
              </a:ext>
            </a:extLst>
          </p:cNvPr>
          <p:cNvSpPr txBox="1"/>
          <p:nvPr/>
        </p:nvSpPr>
        <p:spPr>
          <a:xfrm>
            <a:off x="376326" y="1085850"/>
            <a:ext cx="8454605" cy="33855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Talking time:</a:t>
            </a:r>
            <a:endParaRPr lang="en-US"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E6700B-C5AB-45D6-B5D2-3BD638225DA5}"/>
              </a:ext>
            </a:extLst>
          </p:cNvPr>
          <p:cNvSpPr txBox="1"/>
          <p:nvPr/>
        </p:nvSpPr>
        <p:spPr>
          <a:xfrm>
            <a:off x="376324" y="1383247"/>
            <a:ext cx="8454605" cy="646331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Complete the function machine below:</a:t>
            </a: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C146342-6695-48C2-A8A8-07EC7DA07B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045" y="2408336"/>
            <a:ext cx="8021198" cy="153449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64ACDE1-D3DC-45ED-8D5C-B22B1666A3A2}"/>
              </a:ext>
            </a:extLst>
          </p:cNvPr>
          <p:cNvSpPr txBox="1"/>
          <p:nvPr/>
        </p:nvSpPr>
        <p:spPr>
          <a:xfrm>
            <a:off x="3437626" y="6351841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200" dirty="0">
                <a:ea typeface="+mn-lt"/>
                <a:cs typeface="+mn-lt"/>
                <a:hlinkClick r:id="rId4"/>
              </a:rPr>
            </a:br>
            <a:r>
              <a:rPr lang="en-US" sz="1200" dirty="0">
                <a:solidFill>
                  <a:schemeClr val="accent5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thirdspacelearning.com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Specialist 1-to-1 </a:t>
            </a:r>
            <a:r>
              <a:rPr lang="en-US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maths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cs typeface="Calibri"/>
            </a:endParaRPr>
          </a:p>
          <a:p>
            <a:pPr algn="r"/>
            <a:endParaRPr lang="en-US" sz="1200" dirty="0">
              <a:cs typeface="Calibri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E965354-4A02-49CA-8D91-6AD7196DDD90}"/>
              </a:ext>
            </a:extLst>
          </p:cNvPr>
          <p:cNvSpPr/>
          <p:nvPr/>
        </p:nvSpPr>
        <p:spPr>
          <a:xfrm>
            <a:off x="1141562" y="0"/>
            <a:ext cx="11050438" cy="371655"/>
          </a:xfrm>
          <a:prstGeom prst="rect">
            <a:avLst/>
          </a:prstGeom>
          <a:solidFill>
            <a:srgbClr val="388B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400" b="1" dirty="0">
                <a:solidFill>
                  <a:schemeClr val="bg1"/>
                </a:solidFill>
                <a:latin typeface="Open Sans" panose="020B0606030504020204"/>
                <a:ea typeface="Tahoma"/>
                <a:cs typeface="Calibri"/>
              </a:rPr>
              <a:t>Year 5 Place Value Lesson 2</a:t>
            </a:r>
            <a:endParaRPr lang="en-US" sz="1400" dirty="0">
              <a:solidFill>
                <a:schemeClr val="bg1"/>
              </a:solidFill>
              <a:latin typeface="Open Sans" panose="020B0606030504020204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3E9B9DD-7AAB-455C-9C45-57516AB17642}"/>
              </a:ext>
            </a:extLst>
          </p:cNvPr>
          <p:cNvSpPr txBox="1"/>
          <p:nvPr/>
        </p:nvSpPr>
        <p:spPr>
          <a:xfrm>
            <a:off x="181258" y="326537"/>
            <a:ext cx="11829480" cy="80021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Nunito" panose="02000303000000000000" pitchFamily="2" charset="0"/>
              </a:rPr>
              <a:t>To be able to </a:t>
            </a:r>
            <a:r>
              <a:rPr lang="en-GB" sz="2800" b="1" dirty="0">
                <a:latin typeface="Nunito" panose="02000303000000000000" pitchFamily="2" charset="0"/>
              </a:rPr>
              <a:t>recognise and use Roman Numerals up to M (1,000)</a:t>
            </a:r>
            <a:endParaRPr lang="en-US" sz="2800" dirty="0">
              <a:latin typeface="Nunito" panose="02000303000000000000" pitchFamily="2" charset="0"/>
              <a:cs typeface="Calibri"/>
            </a:endParaRPr>
          </a:p>
          <a:p>
            <a:endParaRPr lang="en-US" dirty="0">
              <a:latin typeface="Nunito" panose="02000303000000000000" pitchFamily="2" charset="0"/>
              <a:cs typeface="Calibri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28DD1E8-ADDC-482A-9E2A-B0AC8019BD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339"/>
            <a:ext cx="1146147" cy="371888"/>
          </a:xfrm>
          <a:prstGeom prst="rect">
            <a:avLst/>
          </a:prstGeom>
        </p:spPr>
      </p:pic>
      <p:sp>
        <p:nvSpPr>
          <p:cNvPr id="18" name="Date Placeholder 1">
            <a:extLst>
              <a:ext uri="{FF2B5EF4-FFF2-40B4-BE49-F238E27FC236}">
                <a16:creationId xmlns:a16="http://schemas.microsoft.com/office/drawing/2014/main" id="{1D745A1A-F238-4258-B807-07557046A6B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-721" y="-16078"/>
            <a:ext cx="2743200" cy="365125"/>
          </a:xfrm>
        </p:spPr>
        <p:txBody>
          <a:bodyPr/>
          <a:lstStyle/>
          <a:p>
            <a:fld id="{F599E95C-94F8-4F4B-A876-BEF0C20F6407}" type="datetime1">
              <a:rPr lang="en-GB" sz="1400" b="1" smtClean="0">
                <a:solidFill>
                  <a:schemeClr val="tx1"/>
                </a:solidFill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18/03/2019</a:t>
            </a:fld>
            <a:endParaRPr lang="en-GB" sz="1400" b="1" dirty="0">
              <a:solidFill>
                <a:schemeClr val="tx1"/>
              </a:solidFill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75440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0FF9EEF-9E85-4679-8ED7-CD69E9D229AD}"/>
              </a:ext>
            </a:extLst>
          </p:cNvPr>
          <p:cNvSpPr/>
          <p:nvPr/>
        </p:nvSpPr>
        <p:spPr>
          <a:xfrm>
            <a:off x="-721" y="6487063"/>
            <a:ext cx="12193438" cy="3716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cs typeface="Calibri"/>
            </a:endParaRPr>
          </a:p>
        </p:txBody>
      </p:sp>
      <p:pic>
        <p:nvPicPr>
          <p:cNvPr id="8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260BEEFB-85DA-4383-9A0A-3BFA069D9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98" y="6605856"/>
            <a:ext cx="1553833" cy="130475"/>
          </a:xfrm>
          <a:prstGeom prst="rect">
            <a:avLst/>
          </a:prstGeom>
        </p:spPr>
      </p:pic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DA478E84-08F0-40CB-9E36-915412A9650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371012" y="1181100"/>
          <a:ext cx="254319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319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268605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6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Success Criteria:</a:t>
                      </a:r>
                    </a:p>
                    <a:p>
                      <a:pPr lvl="0" algn="l">
                        <a:buNone/>
                      </a:pPr>
                      <a:endParaRPr lang="en-US" sz="16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Must: 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 can use concrete resources to represent Roman Numerals up to C (100);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Should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C (100) using Roman Numerals; 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M (1,000) using Roman Numerals.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C203D00-DE0D-449A-89E3-E47E8A4A43B8}"/>
              </a:ext>
            </a:extLst>
          </p:cNvPr>
          <p:cNvSpPr txBox="1"/>
          <p:nvPr/>
        </p:nvSpPr>
        <p:spPr>
          <a:xfrm>
            <a:off x="376326" y="1085850"/>
            <a:ext cx="8454605" cy="33855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Talking time:</a:t>
            </a:r>
            <a:endParaRPr lang="en-US"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E6700B-C5AB-45D6-B5D2-3BD638225DA5}"/>
              </a:ext>
            </a:extLst>
          </p:cNvPr>
          <p:cNvSpPr txBox="1"/>
          <p:nvPr/>
        </p:nvSpPr>
        <p:spPr>
          <a:xfrm>
            <a:off x="376324" y="1383247"/>
            <a:ext cx="8454605" cy="646331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Complete the function machine below:</a:t>
            </a: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129925-905B-43FD-98C3-714D436394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798" y="2442390"/>
            <a:ext cx="8909328" cy="1399767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3278F33-99F5-43CF-930A-3A3CE6F348B1}"/>
              </a:ext>
            </a:extLst>
          </p:cNvPr>
          <p:cNvSpPr txBox="1"/>
          <p:nvPr/>
        </p:nvSpPr>
        <p:spPr>
          <a:xfrm>
            <a:off x="3437626" y="6351841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200" dirty="0">
                <a:ea typeface="+mn-lt"/>
                <a:cs typeface="+mn-lt"/>
                <a:hlinkClick r:id="rId4"/>
              </a:rPr>
            </a:br>
            <a:r>
              <a:rPr lang="en-US" sz="1200" dirty="0">
                <a:solidFill>
                  <a:schemeClr val="accent5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thirdspacelearning.com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Specialist 1-to-1 </a:t>
            </a:r>
            <a:r>
              <a:rPr lang="en-US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maths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cs typeface="Calibri"/>
            </a:endParaRPr>
          </a:p>
          <a:p>
            <a:pPr algn="r"/>
            <a:endParaRPr lang="en-US" sz="1200" dirty="0">
              <a:cs typeface="Calibri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FE6241B-4CA0-4E54-B453-8A7A3CDD2C94}"/>
              </a:ext>
            </a:extLst>
          </p:cNvPr>
          <p:cNvSpPr/>
          <p:nvPr/>
        </p:nvSpPr>
        <p:spPr>
          <a:xfrm>
            <a:off x="1141562" y="0"/>
            <a:ext cx="11050438" cy="371655"/>
          </a:xfrm>
          <a:prstGeom prst="rect">
            <a:avLst/>
          </a:prstGeom>
          <a:solidFill>
            <a:srgbClr val="388B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400" b="1" dirty="0">
                <a:solidFill>
                  <a:schemeClr val="bg1"/>
                </a:solidFill>
                <a:latin typeface="Open Sans" panose="020B0606030504020204"/>
                <a:ea typeface="Tahoma"/>
                <a:cs typeface="Calibri"/>
              </a:rPr>
              <a:t>Year 5 Place Value Lesson 2</a:t>
            </a:r>
            <a:endParaRPr lang="en-US" sz="1400" dirty="0">
              <a:solidFill>
                <a:schemeClr val="bg1"/>
              </a:solidFill>
              <a:latin typeface="Open Sans" panose="020B0606030504020204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969D344-D8D9-4D8D-851B-9EB6EC04BACC}"/>
              </a:ext>
            </a:extLst>
          </p:cNvPr>
          <p:cNvSpPr txBox="1"/>
          <p:nvPr/>
        </p:nvSpPr>
        <p:spPr>
          <a:xfrm>
            <a:off x="181258" y="326537"/>
            <a:ext cx="11829480" cy="80021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Nunito" panose="02000303000000000000" pitchFamily="2" charset="0"/>
              </a:rPr>
              <a:t>To be able to </a:t>
            </a:r>
            <a:r>
              <a:rPr lang="en-GB" sz="2800" b="1" dirty="0">
                <a:latin typeface="Nunito" panose="02000303000000000000" pitchFamily="2" charset="0"/>
              </a:rPr>
              <a:t>recognise and use Roman Numerals up to M (1,000)</a:t>
            </a:r>
            <a:endParaRPr lang="en-US" sz="2800" dirty="0">
              <a:latin typeface="Nunito" panose="02000303000000000000" pitchFamily="2" charset="0"/>
              <a:cs typeface="Calibri"/>
            </a:endParaRPr>
          </a:p>
          <a:p>
            <a:endParaRPr lang="en-US" dirty="0">
              <a:latin typeface="Nunito" panose="02000303000000000000" pitchFamily="2" charset="0"/>
              <a:cs typeface="Calibri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51C7A8DE-8A13-490D-846F-9D4B1FCEA6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339"/>
            <a:ext cx="1146147" cy="371888"/>
          </a:xfrm>
          <a:prstGeom prst="rect">
            <a:avLst/>
          </a:prstGeom>
        </p:spPr>
      </p:pic>
      <p:sp>
        <p:nvSpPr>
          <p:cNvPr id="18" name="Date Placeholder 1">
            <a:extLst>
              <a:ext uri="{FF2B5EF4-FFF2-40B4-BE49-F238E27FC236}">
                <a16:creationId xmlns:a16="http://schemas.microsoft.com/office/drawing/2014/main" id="{9513F7A9-A233-4263-81E1-B7698AB27AF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-721" y="-16078"/>
            <a:ext cx="2743200" cy="365125"/>
          </a:xfrm>
        </p:spPr>
        <p:txBody>
          <a:bodyPr/>
          <a:lstStyle/>
          <a:p>
            <a:fld id="{F599E95C-94F8-4F4B-A876-BEF0C20F6407}" type="datetime1">
              <a:rPr lang="en-GB" sz="1400" b="1" smtClean="0">
                <a:solidFill>
                  <a:schemeClr val="tx1"/>
                </a:solidFill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18/03/2019</a:t>
            </a:fld>
            <a:endParaRPr lang="en-GB" sz="1400" b="1" dirty="0">
              <a:solidFill>
                <a:schemeClr val="tx1"/>
              </a:solidFill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83817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0FF9EEF-9E85-4679-8ED7-CD69E9D229AD}"/>
              </a:ext>
            </a:extLst>
          </p:cNvPr>
          <p:cNvSpPr/>
          <p:nvPr/>
        </p:nvSpPr>
        <p:spPr>
          <a:xfrm>
            <a:off x="-721" y="6487063"/>
            <a:ext cx="12193438" cy="3716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cs typeface="Calibri"/>
            </a:endParaRPr>
          </a:p>
        </p:txBody>
      </p:sp>
      <p:pic>
        <p:nvPicPr>
          <p:cNvPr id="8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260BEEFB-85DA-4383-9A0A-3BFA069D9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98" y="6605856"/>
            <a:ext cx="1553833" cy="130475"/>
          </a:xfrm>
          <a:prstGeom prst="rect">
            <a:avLst/>
          </a:prstGeom>
        </p:spPr>
      </p:pic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DA478E84-08F0-40CB-9E36-915412A9650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371012" y="1181100"/>
          <a:ext cx="254319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319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268605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6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Success Criteria:</a:t>
                      </a:r>
                    </a:p>
                    <a:p>
                      <a:pPr lvl="0" algn="l">
                        <a:buNone/>
                      </a:pPr>
                      <a:endParaRPr lang="en-US" sz="16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Must: 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 can use concrete resources to represent Roman Numerals up to C (100);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Should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C (100) using Roman Numerals; 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M (1,000) using Roman Numerals.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C203D00-DE0D-449A-89E3-E47E8A4A43B8}"/>
              </a:ext>
            </a:extLst>
          </p:cNvPr>
          <p:cNvSpPr txBox="1"/>
          <p:nvPr/>
        </p:nvSpPr>
        <p:spPr>
          <a:xfrm>
            <a:off x="376326" y="1085850"/>
            <a:ext cx="8454605" cy="33855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Talking time:</a:t>
            </a:r>
            <a:endParaRPr lang="en-US"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E6700B-C5AB-45D6-B5D2-3BD638225DA5}"/>
              </a:ext>
            </a:extLst>
          </p:cNvPr>
          <p:cNvSpPr txBox="1"/>
          <p:nvPr/>
        </p:nvSpPr>
        <p:spPr>
          <a:xfrm>
            <a:off x="376324" y="1383247"/>
            <a:ext cx="8454605" cy="646331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Complete the function machine below:</a:t>
            </a: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3A7D4FC-4533-44C7-AB4A-C6FE2182D6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626" y="2471110"/>
            <a:ext cx="8445632" cy="140460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E4713A1-1CA0-4E52-9B3A-F425291F2345}"/>
              </a:ext>
            </a:extLst>
          </p:cNvPr>
          <p:cNvSpPr txBox="1"/>
          <p:nvPr/>
        </p:nvSpPr>
        <p:spPr>
          <a:xfrm>
            <a:off x="3437626" y="6351841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200" dirty="0">
                <a:ea typeface="+mn-lt"/>
                <a:cs typeface="+mn-lt"/>
                <a:hlinkClick r:id="rId4"/>
              </a:rPr>
            </a:br>
            <a:r>
              <a:rPr lang="en-US" sz="1200" dirty="0">
                <a:solidFill>
                  <a:schemeClr val="accent5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thirdspacelearning.com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Specialist 1-to-1 </a:t>
            </a:r>
            <a:r>
              <a:rPr lang="en-US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maths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cs typeface="Calibri"/>
            </a:endParaRPr>
          </a:p>
          <a:p>
            <a:pPr algn="r"/>
            <a:endParaRPr lang="en-US" sz="1200" dirty="0">
              <a:cs typeface="Calibri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4CEBBE0-3813-4F49-8D2A-AD5AE176E594}"/>
              </a:ext>
            </a:extLst>
          </p:cNvPr>
          <p:cNvSpPr/>
          <p:nvPr/>
        </p:nvSpPr>
        <p:spPr>
          <a:xfrm>
            <a:off x="1141562" y="0"/>
            <a:ext cx="11050438" cy="371655"/>
          </a:xfrm>
          <a:prstGeom prst="rect">
            <a:avLst/>
          </a:prstGeom>
          <a:solidFill>
            <a:srgbClr val="388B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400" b="1" dirty="0">
                <a:solidFill>
                  <a:schemeClr val="bg1"/>
                </a:solidFill>
                <a:latin typeface="Open Sans" panose="020B0606030504020204"/>
                <a:ea typeface="Tahoma"/>
                <a:cs typeface="Calibri"/>
              </a:rPr>
              <a:t>Year 5 Place Value Lesson 2</a:t>
            </a:r>
            <a:endParaRPr lang="en-US" sz="1400" dirty="0">
              <a:solidFill>
                <a:schemeClr val="bg1"/>
              </a:solidFill>
              <a:latin typeface="Open Sans" panose="020B0606030504020204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E12ADC8-B98C-43FD-9707-33442581601C}"/>
              </a:ext>
            </a:extLst>
          </p:cNvPr>
          <p:cNvSpPr txBox="1"/>
          <p:nvPr/>
        </p:nvSpPr>
        <p:spPr>
          <a:xfrm>
            <a:off x="181258" y="326537"/>
            <a:ext cx="11829480" cy="80021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Nunito" panose="02000303000000000000" pitchFamily="2" charset="0"/>
              </a:rPr>
              <a:t>To be able to </a:t>
            </a:r>
            <a:r>
              <a:rPr lang="en-GB" sz="2800" b="1" dirty="0">
                <a:latin typeface="Nunito" panose="02000303000000000000" pitchFamily="2" charset="0"/>
              </a:rPr>
              <a:t>recognise and use Roman Numerals up to M (1,000)</a:t>
            </a:r>
            <a:endParaRPr lang="en-US" sz="2800" dirty="0">
              <a:latin typeface="Nunito" panose="02000303000000000000" pitchFamily="2" charset="0"/>
              <a:cs typeface="Calibri"/>
            </a:endParaRPr>
          </a:p>
          <a:p>
            <a:endParaRPr lang="en-US" dirty="0">
              <a:latin typeface="Nunito" panose="02000303000000000000" pitchFamily="2" charset="0"/>
              <a:cs typeface="Calibri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1022F1F-4D91-4FD4-B692-C3E0FE8CEF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339"/>
            <a:ext cx="1146147" cy="371888"/>
          </a:xfrm>
          <a:prstGeom prst="rect">
            <a:avLst/>
          </a:prstGeom>
        </p:spPr>
      </p:pic>
      <p:sp>
        <p:nvSpPr>
          <p:cNvPr id="18" name="Date Placeholder 1">
            <a:extLst>
              <a:ext uri="{FF2B5EF4-FFF2-40B4-BE49-F238E27FC236}">
                <a16:creationId xmlns:a16="http://schemas.microsoft.com/office/drawing/2014/main" id="{43651F58-7DA9-44D4-8025-53B1E3D3ABE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-721" y="-16078"/>
            <a:ext cx="2743200" cy="365125"/>
          </a:xfrm>
        </p:spPr>
        <p:txBody>
          <a:bodyPr/>
          <a:lstStyle/>
          <a:p>
            <a:fld id="{F599E95C-94F8-4F4B-A876-BEF0C20F6407}" type="datetime1">
              <a:rPr lang="en-GB" sz="1400" b="1" smtClean="0">
                <a:solidFill>
                  <a:schemeClr val="tx1"/>
                </a:solidFill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18/03/2019</a:t>
            </a:fld>
            <a:endParaRPr lang="en-GB" sz="1400" b="1" dirty="0">
              <a:solidFill>
                <a:schemeClr val="tx1"/>
              </a:solidFill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122743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0FF9EEF-9E85-4679-8ED7-CD69E9D229AD}"/>
              </a:ext>
            </a:extLst>
          </p:cNvPr>
          <p:cNvSpPr/>
          <p:nvPr/>
        </p:nvSpPr>
        <p:spPr>
          <a:xfrm>
            <a:off x="-721" y="6487063"/>
            <a:ext cx="12193438" cy="3716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cs typeface="Calibri"/>
            </a:endParaRPr>
          </a:p>
        </p:txBody>
      </p:sp>
      <p:pic>
        <p:nvPicPr>
          <p:cNvPr id="8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260BEEFB-85DA-4383-9A0A-3BFA069D9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98" y="6605856"/>
            <a:ext cx="1553833" cy="130475"/>
          </a:xfrm>
          <a:prstGeom prst="rect">
            <a:avLst/>
          </a:prstGeom>
        </p:spPr>
      </p:pic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DA478E84-08F0-40CB-9E36-915412A9650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371012" y="1181100"/>
          <a:ext cx="254319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319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268605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6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Success Criteria:</a:t>
                      </a:r>
                    </a:p>
                    <a:p>
                      <a:pPr lvl="0" algn="l">
                        <a:buNone/>
                      </a:pPr>
                      <a:endParaRPr lang="en-US" sz="16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Must: 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 can use concrete resources to represent Roman Numerals up to C (100);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Should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C (100) using Roman Numerals; 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M (1,000) using Roman Numerals.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C203D00-DE0D-449A-89E3-E47E8A4A43B8}"/>
              </a:ext>
            </a:extLst>
          </p:cNvPr>
          <p:cNvSpPr txBox="1"/>
          <p:nvPr/>
        </p:nvSpPr>
        <p:spPr>
          <a:xfrm>
            <a:off x="376326" y="1085850"/>
            <a:ext cx="8454605" cy="33855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Talking time:</a:t>
            </a:r>
            <a:endParaRPr lang="en-US"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E6700B-C5AB-45D6-B5D2-3BD638225DA5}"/>
              </a:ext>
            </a:extLst>
          </p:cNvPr>
          <p:cNvSpPr txBox="1"/>
          <p:nvPr/>
        </p:nvSpPr>
        <p:spPr>
          <a:xfrm>
            <a:off x="376324" y="1383247"/>
            <a:ext cx="8454605" cy="646331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Complete the function machine below:</a:t>
            </a: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0C9E8AF-E61B-4703-A71D-B826CBDCA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849" y="2681914"/>
            <a:ext cx="8171401" cy="1202189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A34A3AA-1EE4-4E0C-A122-7197740FE579}"/>
              </a:ext>
            </a:extLst>
          </p:cNvPr>
          <p:cNvSpPr txBox="1"/>
          <p:nvPr/>
        </p:nvSpPr>
        <p:spPr>
          <a:xfrm>
            <a:off x="3437626" y="6351841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200" dirty="0">
                <a:ea typeface="+mn-lt"/>
                <a:cs typeface="+mn-lt"/>
                <a:hlinkClick r:id="rId4"/>
              </a:rPr>
            </a:br>
            <a:r>
              <a:rPr lang="en-US" sz="1200" dirty="0">
                <a:solidFill>
                  <a:schemeClr val="accent5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thirdspacelearning.com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Specialist 1-to-1 </a:t>
            </a:r>
            <a:r>
              <a:rPr lang="en-US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maths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cs typeface="Calibri"/>
            </a:endParaRPr>
          </a:p>
          <a:p>
            <a:pPr algn="r"/>
            <a:endParaRPr lang="en-US" sz="1200" dirty="0">
              <a:cs typeface="Calibri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20BCA42-E62D-4492-B6DA-4DC3D8637DCA}"/>
              </a:ext>
            </a:extLst>
          </p:cNvPr>
          <p:cNvSpPr/>
          <p:nvPr/>
        </p:nvSpPr>
        <p:spPr>
          <a:xfrm>
            <a:off x="1141562" y="0"/>
            <a:ext cx="11050438" cy="371655"/>
          </a:xfrm>
          <a:prstGeom prst="rect">
            <a:avLst/>
          </a:prstGeom>
          <a:solidFill>
            <a:srgbClr val="388B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400" b="1" dirty="0">
                <a:solidFill>
                  <a:schemeClr val="bg1"/>
                </a:solidFill>
                <a:latin typeface="Open Sans" panose="020B0606030504020204"/>
                <a:ea typeface="Tahoma"/>
                <a:cs typeface="Calibri"/>
              </a:rPr>
              <a:t>Year 5 Place Value Lesson 2</a:t>
            </a:r>
            <a:endParaRPr lang="en-US" sz="1400" dirty="0">
              <a:solidFill>
                <a:schemeClr val="bg1"/>
              </a:solidFill>
              <a:latin typeface="Open Sans" panose="020B0606030504020204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DD0CD49-70F5-4775-A745-A5A9E599FCC9}"/>
              </a:ext>
            </a:extLst>
          </p:cNvPr>
          <p:cNvSpPr txBox="1"/>
          <p:nvPr/>
        </p:nvSpPr>
        <p:spPr>
          <a:xfrm>
            <a:off x="181258" y="326537"/>
            <a:ext cx="11829480" cy="80021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Nunito" panose="02000303000000000000" pitchFamily="2" charset="0"/>
              </a:rPr>
              <a:t>To be able to </a:t>
            </a:r>
            <a:r>
              <a:rPr lang="en-GB" sz="2800" b="1" dirty="0">
                <a:latin typeface="Nunito" panose="02000303000000000000" pitchFamily="2" charset="0"/>
              </a:rPr>
              <a:t>recognise and use Roman Numerals up to M (1,000)</a:t>
            </a:r>
            <a:endParaRPr lang="en-US" sz="2800" dirty="0">
              <a:latin typeface="Nunito" panose="02000303000000000000" pitchFamily="2" charset="0"/>
              <a:cs typeface="Calibri"/>
            </a:endParaRPr>
          </a:p>
          <a:p>
            <a:endParaRPr lang="en-US" dirty="0">
              <a:latin typeface="Nunito" panose="02000303000000000000" pitchFamily="2" charset="0"/>
              <a:cs typeface="Calibri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EEDCCD6-B845-4959-A8AD-C85F54D2C8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339"/>
            <a:ext cx="1146147" cy="371888"/>
          </a:xfrm>
          <a:prstGeom prst="rect">
            <a:avLst/>
          </a:prstGeom>
        </p:spPr>
      </p:pic>
      <p:sp>
        <p:nvSpPr>
          <p:cNvPr id="18" name="Date Placeholder 1">
            <a:extLst>
              <a:ext uri="{FF2B5EF4-FFF2-40B4-BE49-F238E27FC236}">
                <a16:creationId xmlns:a16="http://schemas.microsoft.com/office/drawing/2014/main" id="{354F9C3C-6A8A-4BD5-8D1D-FEE4252D79A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-721" y="-16078"/>
            <a:ext cx="2743200" cy="365125"/>
          </a:xfrm>
        </p:spPr>
        <p:txBody>
          <a:bodyPr/>
          <a:lstStyle/>
          <a:p>
            <a:fld id="{F599E95C-94F8-4F4B-A876-BEF0C20F6407}" type="datetime1">
              <a:rPr lang="en-GB" sz="1400" b="1" smtClean="0">
                <a:solidFill>
                  <a:schemeClr val="tx1"/>
                </a:solidFill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18/03/2019</a:t>
            </a:fld>
            <a:endParaRPr lang="en-GB" sz="1400" b="1" dirty="0">
              <a:solidFill>
                <a:schemeClr val="tx1"/>
              </a:solidFill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09677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0FF9EEF-9E85-4679-8ED7-CD69E9D229AD}"/>
              </a:ext>
            </a:extLst>
          </p:cNvPr>
          <p:cNvSpPr/>
          <p:nvPr/>
        </p:nvSpPr>
        <p:spPr>
          <a:xfrm>
            <a:off x="-721" y="6487063"/>
            <a:ext cx="12193438" cy="3716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cs typeface="Calibri"/>
            </a:endParaRPr>
          </a:p>
        </p:txBody>
      </p:sp>
      <p:pic>
        <p:nvPicPr>
          <p:cNvPr id="8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260BEEFB-85DA-4383-9A0A-3BFA069D9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98" y="6605856"/>
            <a:ext cx="1553833" cy="130475"/>
          </a:xfrm>
          <a:prstGeom prst="rect">
            <a:avLst/>
          </a:prstGeom>
        </p:spPr>
      </p:pic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DA478E84-08F0-40CB-9E36-915412A9650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371012" y="1181100"/>
          <a:ext cx="254319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319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268605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6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Success Criteria:</a:t>
                      </a:r>
                    </a:p>
                    <a:p>
                      <a:pPr lvl="0" algn="l">
                        <a:buNone/>
                      </a:pPr>
                      <a:endParaRPr lang="en-US" sz="16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Must: 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 can use concrete resources to represent Roman Numerals up to C (100);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Should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C (100) using Roman Numerals; 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M (1,000) using Roman Numerals.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C203D00-DE0D-449A-89E3-E47E8A4A43B8}"/>
              </a:ext>
            </a:extLst>
          </p:cNvPr>
          <p:cNvSpPr txBox="1"/>
          <p:nvPr/>
        </p:nvSpPr>
        <p:spPr>
          <a:xfrm>
            <a:off x="376326" y="1085850"/>
            <a:ext cx="8454605" cy="33855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Activity 3:</a:t>
            </a:r>
            <a:endParaRPr lang="en-US"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E6700B-C5AB-45D6-B5D2-3BD638225DA5}"/>
              </a:ext>
            </a:extLst>
          </p:cNvPr>
          <p:cNvSpPr txBox="1"/>
          <p:nvPr/>
        </p:nvSpPr>
        <p:spPr>
          <a:xfrm>
            <a:off x="376324" y="1383247"/>
            <a:ext cx="8454605" cy="480131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Complete the function machine below:</a:t>
            </a: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a)</a:t>
            </a: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b)</a:t>
            </a: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c)</a:t>
            </a: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d)</a:t>
            </a: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D44A172-B2DB-4C2B-9AD1-9646E180B8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0688" y="1890711"/>
            <a:ext cx="5439182" cy="420789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71AB9EB-9FF6-47E8-908D-DD438DFEF351}"/>
              </a:ext>
            </a:extLst>
          </p:cNvPr>
          <p:cNvSpPr txBox="1"/>
          <p:nvPr/>
        </p:nvSpPr>
        <p:spPr>
          <a:xfrm>
            <a:off x="3437626" y="6351841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200" dirty="0">
                <a:ea typeface="+mn-lt"/>
                <a:cs typeface="+mn-lt"/>
                <a:hlinkClick r:id="rId4"/>
              </a:rPr>
            </a:br>
            <a:r>
              <a:rPr lang="en-US" sz="1200" dirty="0">
                <a:solidFill>
                  <a:schemeClr val="accent5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thirdspacelearning.com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Specialist 1-to-1 </a:t>
            </a:r>
            <a:r>
              <a:rPr lang="en-US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maths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cs typeface="Calibri"/>
            </a:endParaRPr>
          </a:p>
          <a:p>
            <a:pPr algn="r"/>
            <a:endParaRPr lang="en-US" sz="1200" dirty="0">
              <a:cs typeface="Calibri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99D6A8D-31ED-4642-92E0-1E4E175AA216}"/>
              </a:ext>
            </a:extLst>
          </p:cNvPr>
          <p:cNvSpPr/>
          <p:nvPr/>
        </p:nvSpPr>
        <p:spPr>
          <a:xfrm>
            <a:off x="1141562" y="0"/>
            <a:ext cx="11050438" cy="371655"/>
          </a:xfrm>
          <a:prstGeom prst="rect">
            <a:avLst/>
          </a:prstGeom>
          <a:solidFill>
            <a:srgbClr val="388B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400" b="1" dirty="0">
                <a:solidFill>
                  <a:schemeClr val="bg1"/>
                </a:solidFill>
                <a:latin typeface="Open Sans" panose="020B0606030504020204"/>
                <a:ea typeface="Tahoma"/>
                <a:cs typeface="Calibri"/>
              </a:rPr>
              <a:t>Year 5 Place Value Lesson 2</a:t>
            </a:r>
            <a:endParaRPr lang="en-US" sz="1400" dirty="0">
              <a:solidFill>
                <a:schemeClr val="bg1"/>
              </a:solidFill>
              <a:latin typeface="Open Sans" panose="020B0606030504020204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14B48C2-5C2D-41FB-B1C0-384BD27919CF}"/>
              </a:ext>
            </a:extLst>
          </p:cNvPr>
          <p:cNvSpPr txBox="1"/>
          <p:nvPr/>
        </p:nvSpPr>
        <p:spPr>
          <a:xfrm>
            <a:off x="181258" y="326537"/>
            <a:ext cx="11829480" cy="80021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Nunito" panose="02000303000000000000" pitchFamily="2" charset="0"/>
              </a:rPr>
              <a:t>To be able to </a:t>
            </a:r>
            <a:r>
              <a:rPr lang="en-GB" sz="2800" b="1" dirty="0">
                <a:latin typeface="Nunito" panose="02000303000000000000" pitchFamily="2" charset="0"/>
              </a:rPr>
              <a:t>recognise and use Roman Numerals up to M (1,000)</a:t>
            </a:r>
            <a:endParaRPr lang="en-US" sz="2800" dirty="0">
              <a:latin typeface="Nunito" panose="02000303000000000000" pitchFamily="2" charset="0"/>
              <a:cs typeface="Calibri"/>
            </a:endParaRPr>
          </a:p>
          <a:p>
            <a:endParaRPr lang="en-US" dirty="0">
              <a:latin typeface="Nunito" panose="02000303000000000000" pitchFamily="2" charset="0"/>
              <a:cs typeface="Calibri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B60F1DE-76E9-4456-93F5-584EFC4043A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339"/>
            <a:ext cx="1146147" cy="371888"/>
          </a:xfrm>
          <a:prstGeom prst="rect">
            <a:avLst/>
          </a:prstGeom>
        </p:spPr>
      </p:pic>
      <p:sp>
        <p:nvSpPr>
          <p:cNvPr id="18" name="Date Placeholder 1">
            <a:extLst>
              <a:ext uri="{FF2B5EF4-FFF2-40B4-BE49-F238E27FC236}">
                <a16:creationId xmlns:a16="http://schemas.microsoft.com/office/drawing/2014/main" id="{530D2672-C0A9-4304-986D-FF88F404B53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-721" y="-16078"/>
            <a:ext cx="2743200" cy="365125"/>
          </a:xfrm>
        </p:spPr>
        <p:txBody>
          <a:bodyPr/>
          <a:lstStyle/>
          <a:p>
            <a:fld id="{F599E95C-94F8-4F4B-A876-BEF0C20F6407}" type="datetime1">
              <a:rPr lang="en-GB" sz="1400" b="1" smtClean="0">
                <a:solidFill>
                  <a:schemeClr val="tx1"/>
                </a:solidFill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18/03/2019</a:t>
            </a:fld>
            <a:endParaRPr lang="en-GB" sz="1400" b="1" dirty="0">
              <a:solidFill>
                <a:schemeClr val="tx1"/>
              </a:solidFill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420469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0FF9EEF-9E85-4679-8ED7-CD69E9D229AD}"/>
              </a:ext>
            </a:extLst>
          </p:cNvPr>
          <p:cNvSpPr/>
          <p:nvPr/>
        </p:nvSpPr>
        <p:spPr>
          <a:xfrm>
            <a:off x="-721" y="6487063"/>
            <a:ext cx="12193438" cy="3716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cs typeface="Calibri"/>
            </a:endParaRPr>
          </a:p>
        </p:txBody>
      </p:sp>
      <p:pic>
        <p:nvPicPr>
          <p:cNvPr id="8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260BEEFB-85DA-4383-9A0A-3BFA069D9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98" y="6605856"/>
            <a:ext cx="1553833" cy="130475"/>
          </a:xfrm>
          <a:prstGeom prst="rect">
            <a:avLst/>
          </a:prstGeom>
        </p:spPr>
      </p:pic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DA478E84-08F0-40CB-9E36-915412A9650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371012" y="1181100"/>
          <a:ext cx="254319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319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268605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6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Success Criteria:</a:t>
                      </a:r>
                    </a:p>
                    <a:p>
                      <a:pPr lvl="0" algn="l">
                        <a:buNone/>
                      </a:pPr>
                      <a:endParaRPr lang="en-US" sz="16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Must: 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 can use concrete resources to represent Roman Numerals up to C (100);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Should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C (100) using Roman Numerals; 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M (1,000) using Roman Numerals.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C203D00-DE0D-449A-89E3-E47E8A4A43B8}"/>
              </a:ext>
            </a:extLst>
          </p:cNvPr>
          <p:cNvSpPr txBox="1"/>
          <p:nvPr/>
        </p:nvSpPr>
        <p:spPr>
          <a:xfrm>
            <a:off x="376326" y="1085850"/>
            <a:ext cx="8454605" cy="33855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Activity 3:</a:t>
            </a:r>
            <a:endParaRPr lang="en-US"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E6700B-C5AB-45D6-B5D2-3BD638225DA5}"/>
              </a:ext>
            </a:extLst>
          </p:cNvPr>
          <p:cNvSpPr txBox="1"/>
          <p:nvPr/>
        </p:nvSpPr>
        <p:spPr>
          <a:xfrm>
            <a:off x="376324" y="1383247"/>
            <a:ext cx="8454605" cy="480131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Complete the function machine below:</a:t>
            </a: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a)</a:t>
            </a: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b)</a:t>
            </a: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c)</a:t>
            </a: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d)</a:t>
            </a: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80C1EA7-399C-44CF-9151-32B73861D3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3930" y="1811187"/>
            <a:ext cx="5714650" cy="437371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83F5FD4-1C7E-46AF-B034-9D42B158D6C0}"/>
              </a:ext>
            </a:extLst>
          </p:cNvPr>
          <p:cNvSpPr txBox="1"/>
          <p:nvPr/>
        </p:nvSpPr>
        <p:spPr>
          <a:xfrm>
            <a:off x="3437626" y="6351841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200" dirty="0">
                <a:ea typeface="+mn-lt"/>
                <a:cs typeface="+mn-lt"/>
                <a:hlinkClick r:id="rId4"/>
              </a:rPr>
            </a:br>
            <a:r>
              <a:rPr lang="en-US" sz="1200" dirty="0">
                <a:solidFill>
                  <a:schemeClr val="accent5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thirdspacelearning.com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Specialist 1-to-1 </a:t>
            </a:r>
            <a:r>
              <a:rPr lang="en-US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maths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cs typeface="Calibri"/>
            </a:endParaRPr>
          </a:p>
          <a:p>
            <a:pPr algn="r"/>
            <a:endParaRPr lang="en-US" sz="1200" dirty="0">
              <a:cs typeface="Calibri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03F4D94-024F-4AD1-ACBC-F15F491BC80A}"/>
              </a:ext>
            </a:extLst>
          </p:cNvPr>
          <p:cNvSpPr/>
          <p:nvPr/>
        </p:nvSpPr>
        <p:spPr>
          <a:xfrm>
            <a:off x="1141562" y="0"/>
            <a:ext cx="11050438" cy="371655"/>
          </a:xfrm>
          <a:prstGeom prst="rect">
            <a:avLst/>
          </a:prstGeom>
          <a:solidFill>
            <a:srgbClr val="388B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400" b="1" dirty="0">
                <a:solidFill>
                  <a:schemeClr val="bg1"/>
                </a:solidFill>
                <a:latin typeface="Open Sans" panose="020B0606030504020204"/>
                <a:ea typeface="Tahoma"/>
                <a:cs typeface="Calibri"/>
              </a:rPr>
              <a:t>Year 5 Place Value Lesson 2</a:t>
            </a:r>
            <a:endParaRPr lang="en-US" sz="1400" dirty="0">
              <a:solidFill>
                <a:schemeClr val="bg1"/>
              </a:solidFill>
              <a:latin typeface="Open Sans" panose="020B0606030504020204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78ABA8D-275E-4C35-A977-ED11E418050D}"/>
              </a:ext>
            </a:extLst>
          </p:cNvPr>
          <p:cNvSpPr txBox="1"/>
          <p:nvPr/>
        </p:nvSpPr>
        <p:spPr>
          <a:xfrm>
            <a:off x="181258" y="326537"/>
            <a:ext cx="11829480" cy="80021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Nunito" panose="02000303000000000000" pitchFamily="2" charset="0"/>
              </a:rPr>
              <a:t>To be able to </a:t>
            </a:r>
            <a:r>
              <a:rPr lang="en-GB" sz="2800" b="1" dirty="0">
                <a:latin typeface="Nunito" panose="02000303000000000000" pitchFamily="2" charset="0"/>
              </a:rPr>
              <a:t>recognise and use Roman Numerals up to M (1,000)</a:t>
            </a:r>
            <a:endParaRPr lang="en-US" sz="2800" dirty="0">
              <a:latin typeface="Nunito" panose="02000303000000000000" pitchFamily="2" charset="0"/>
              <a:cs typeface="Calibri"/>
            </a:endParaRPr>
          </a:p>
          <a:p>
            <a:endParaRPr lang="en-US" dirty="0">
              <a:latin typeface="Nunito" panose="02000303000000000000" pitchFamily="2" charset="0"/>
              <a:cs typeface="Calibri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4ADDA56-76B7-4F1A-B5C1-D8EF26DE66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339"/>
            <a:ext cx="1146147" cy="371888"/>
          </a:xfrm>
          <a:prstGeom prst="rect">
            <a:avLst/>
          </a:prstGeom>
        </p:spPr>
      </p:pic>
      <p:sp>
        <p:nvSpPr>
          <p:cNvPr id="18" name="Date Placeholder 1">
            <a:extLst>
              <a:ext uri="{FF2B5EF4-FFF2-40B4-BE49-F238E27FC236}">
                <a16:creationId xmlns:a16="http://schemas.microsoft.com/office/drawing/2014/main" id="{FA358DF6-0F6F-4F27-A99F-8B238DCA3BE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-721" y="-16078"/>
            <a:ext cx="2743200" cy="365125"/>
          </a:xfrm>
        </p:spPr>
        <p:txBody>
          <a:bodyPr/>
          <a:lstStyle/>
          <a:p>
            <a:fld id="{F599E95C-94F8-4F4B-A876-BEF0C20F6407}" type="datetime1">
              <a:rPr lang="en-GB" sz="1400" b="1" smtClean="0">
                <a:solidFill>
                  <a:schemeClr val="tx1"/>
                </a:solidFill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18/03/2019</a:t>
            </a:fld>
            <a:endParaRPr lang="en-GB" sz="1400" b="1" dirty="0">
              <a:solidFill>
                <a:schemeClr val="tx1"/>
              </a:solidFill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657822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0FF9EEF-9E85-4679-8ED7-CD69E9D229AD}"/>
              </a:ext>
            </a:extLst>
          </p:cNvPr>
          <p:cNvSpPr/>
          <p:nvPr/>
        </p:nvSpPr>
        <p:spPr>
          <a:xfrm>
            <a:off x="-721" y="6487063"/>
            <a:ext cx="12193438" cy="3716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cs typeface="Calibri"/>
            </a:endParaRPr>
          </a:p>
        </p:txBody>
      </p:sp>
      <p:pic>
        <p:nvPicPr>
          <p:cNvPr id="8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260BEEFB-85DA-4383-9A0A-3BFA069D9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98" y="6605856"/>
            <a:ext cx="1553833" cy="130475"/>
          </a:xfrm>
          <a:prstGeom prst="rect">
            <a:avLst/>
          </a:prstGeom>
        </p:spPr>
      </p:pic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DA478E84-08F0-40CB-9E36-915412A9650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371012" y="1181100"/>
          <a:ext cx="254319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319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268605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6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Success Criteria:</a:t>
                      </a:r>
                    </a:p>
                    <a:p>
                      <a:pPr lvl="0" algn="l">
                        <a:buNone/>
                      </a:pPr>
                      <a:endParaRPr lang="en-US" sz="16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Must: 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 can use concrete resources to represent Roman Numerals up to C (100);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Should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C (100) using Roman Numerals; 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M (1,000) using Roman Numerals.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C203D00-DE0D-449A-89E3-E47E8A4A43B8}"/>
              </a:ext>
            </a:extLst>
          </p:cNvPr>
          <p:cNvSpPr txBox="1"/>
          <p:nvPr/>
        </p:nvSpPr>
        <p:spPr>
          <a:xfrm>
            <a:off x="376326" y="1085850"/>
            <a:ext cx="8454605" cy="33855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Activity 4:</a:t>
            </a:r>
            <a:endParaRPr lang="en-US"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E6700B-C5AB-45D6-B5D2-3BD638225DA5}"/>
              </a:ext>
            </a:extLst>
          </p:cNvPr>
          <p:cNvSpPr txBox="1"/>
          <p:nvPr/>
        </p:nvSpPr>
        <p:spPr>
          <a:xfrm>
            <a:off x="376324" y="1383247"/>
            <a:ext cx="8454605" cy="2585323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Solve the following Roman Numeral calculation:</a:t>
            </a: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many calculations, using Roman Numerals, can you write to get the same total?</a:t>
            </a: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5D05A14-38AE-4F0F-8A80-018D73A036AD}"/>
              </a:ext>
            </a:extLst>
          </p:cNvPr>
          <p:cNvSpPr txBox="1"/>
          <p:nvPr/>
        </p:nvSpPr>
        <p:spPr>
          <a:xfrm>
            <a:off x="3437626" y="6351841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200" dirty="0">
                <a:ea typeface="+mn-lt"/>
                <a:cs typeface="+mn-lt"/>
                <a:hlinkClick r:id="rId3"/>
              </a:rPr>
            </a:br>
            <a:r>
              <a:rPr lang="en-US" sz="1200" dirty="0">
                <a:solidFill>
                  <a:schemeClr val="accent5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3"/>
              </a:rPr>
              <a:t>thirdspacelearning.com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Specialist 1-to-1 </a:t>
            </a:r>
            <a:r>
              <a:rPr lang="en-US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maths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cs typeface="Calibri"/>
            </a:endParaRPr>
          </a:p>
          <a:p>
            <a:pPr algn="r"/>
            <a:endParaRPr lang="en-US" sz="1200" dirty="0">
              <a:cs typeface="Calibri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0734BB9-30A9-43CD-8CE4-0B70AEE9F64F}"/>
              </a:ext>
            </a:extLst>
          </p:cNvPr>
          <p:cNvSpPr/>
          <p:nvPr/>
        </p:nvSpPr>
        <p:spPr>
          <a:xfrm>
            <a:off x="1141562" y="0"/>
            <a:ext cx="11050438" cy="371655"/>
          </a:xfrm>
          <a:prstGeom prst="rect">
            <a:avLst/>
          </a:prstGeom>
          <a:solidFill>
            <a:srgbClr val="388B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400" b="1" dirty="0">
                <a:solidFill>
                  <a:schemeClr val="bg1"/>
                </a:solidFill>
                <a:latin typeface="Open Sans" panose="020B0606030504020204"/>
                <a:ea typeface="Tahoma"/>
                <a:cs typeface="Calibri"/>
              </a:rPr>
              <a:t>Year 5 Place Value Lesson 2</a:t>
            </a:r>
            <a:endParaRPr lang="en-US" sz="1400" dirty="0">
              <a:solidFill>
                <a:schemeClr val="bg1"/>
              </a:solidFill>
              <a:latin typeface="Open Sans" panose="020B0606030504020204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23046B3-50B8-4077-9EA9-6E7D2BF93C0A}"/>
              </a:ext>
            </a:extLst>
          </p:cNvPr>
          <p:cNvSpPr txBox="1"/>
          <p:nvPr/>
        </p:nvSpPr>
        <p:spPr>
          <a:xfrm>
            <a:off x="181258" y="326537"/>
            <a:ext cx="11829480" cy="80021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Nunito" panose="02000303000000000000" pitchFamily="2" charset="0"/>
              </a:rPr>
              <a:t>To be able to </a:t>
            </a:r>
            <a:r>
              <a:rPr lang="en-GB" sz="2800" b="1" dirty="0">
                <a:latin typeface="Nunito" panose="02000303000000000000" pitchFamily="2" charset="0"/>
              </a:rPr>
              <a:t>recognise and use Roman Numerals up to M (1,000)</a:t>
            </a:r>
            <a:endParaRPr lang="en-US" sz="2800" dirty="0">
              <a:latin typeface="Nunito" panose="02000303000000000000" pitchFamily="2" charset="0"/>
              <a:cs typeface="Calibri"/>
            </a:endParaRPr>
          </a:p>
          <a:p>
            <a:endParaRPr lang="en-US" dirty="0">
              <a:latin typeface="Nunito" panose="02000303000000000000" pitchFamily="2" charset="0"/>
              <a:cs typeface="Calibri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E128D34-4D46-49DF-BCC0-89BAA22848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2339"/>
            <a:ext cx="1146147" cy="371888"/>
          </a:xfrm>
          <a:prstGeom prst="rect">
            <a:avLst/>
          </a:prstGeom>
        </p:spPr>
      </p:pic>
      <p:sp>
        <p:nvSpPr>
          <p:cNvPr id="18" name="Date Placeholder 1">
            <a:extLst>
              <a:ext uri="{FF2B5EF4-FFF2-40B4-BE49-F238E27FC236}">
                <a16:creationId xmlns:a16="http://schemas.microsoft.com/office/drawing/2014/main" id="{190CCDDB-2608-4EE0-AC25-57CA2FC53A4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-721" y="-16078"/>
            <a:ext cx="2743200" cy="365125"/>
          </a:xfrm>
        </p:spPr>
        <p:txBody>
          <a:bodyPr/>
          <a:lstStyle/>
          <a:p>
            <a:fld id="{F599E95C-94F8-4F4B-A876-BEF0C20F6407}" type="datetime1">
              <a:rPr lang="en-GB" sz="1400" b="1" smtClean="0">
                <a:solidFill>
                  <a:schemeClr val="tx1"/>
                </a:solidFill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18/03/2019</a:t>
            </a:fld>
            <a:endParaRPr lang="en-GB" sz="1400" b="1" dirty="0">
              <a:solidFill>
                <a:schemeClr val="tx1"/>
              </a:solidFill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CC2EF9B-4320-4874-96D8-159F08F653B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3514" y="1764092"/>
            <a:ext cx="4572000" cy="1123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82513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0FF9EEF-9E85-4679-8ED7-CD69E9D229AD}"/>
              </a:ext>
            </a:extLst>
          </p:cNvPr>
          <p:cNvSpPr/>
          <p:nvPr/>
        </p:nvSpPr>
        <p:spPr>
          <a:xfrm>
            <a:off x="-721" y="6487063"/>
            <a:ext cx="12193438" cy="3716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cs typeface="Calibri"/>
            </a:endParaRPr>
          </a:p>
        </p:txBody>
      </p:sp>
      <p:pic>
        <p:nvPicPr>
          <p:cNvPr id="8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260BEEFB-85DA-4383-9A0A-3BFA069D9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98" y="6605856"/>
            <a:ext cx="1553833" cy="130475"/>
          </a:xfrm>
          <a:prstGeom prst="rect">
            <a:avLst/>
          </a:prstGeom>
        </p:spPr>
      </p:pic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DA478E84-08F0-40CB-9E36-915412A965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09504"/>
              </p:ext>
            </p:extLst>
          </p:nvPr>
        </p:nvGraphicFramePr>
        <p:xfrm>
          <a:off x="9371012" y="1181100"/>
          <a:ext cx="254319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319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268605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6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Success Criteria:</a:t>
                      </a:r>
                    </a:p>
                    <a:p>
                      <a:pPr lvl="0" algn="l">
                        <a:buNone/>
                      </a:pPr>
                      <a:endParaRPr lang="en-US" sz="16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Must: 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 can use concrete resources to represent Roman Numerals up to C (100);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Should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C (100) using Roman Numerals; 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M (1,000) using Roman Numerals.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C203D00-DE0D-449A-89E3-E47E8A4A43B8}"/>
              </a:ext>
            </a:extLst>
          </p:cNvPr>
          <p:cNvSpPr txBox="1"/>
          <p:nvPr/>
        </p:nvSpPr>
        <p:spPr>
          <a:xfrm>
            <a:off x="376326" y="1085850"/>
            <a:ext cx="8454605" cy="33855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Activity 4:</a:t>
            </a:r>
            <a:endParaRPr lang="en-US"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E6700B-C5AB-45D6-B5D2-3BD638225DA5}"/>
              </a:ext>
            </a:extLst>
          </p:cNvPr>
          <p:cNvSpPr txBox="1"/>
          <p:nvPr/>
        </p:nvSpPr>
        <p:spPr>
          <a:xfrm>
            <a:off x="376324" y="1383247"/>
            <a:ext cx="8454605" cy="5078313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Solve the following Roman Numeral calculation:</a:t>
            </a: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many calculations, using Roman Numerals, can you write to get the same total?</a:t>
            </a: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>
                <a:solidFill>
                  <a:srgbClr val="FF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Possible answers:</a:t>
            </a:r>
          </a:p>
          <a:p>
            <a:endParaRPr lang="en-GB" dirty="0">
              <a:solidFill>
                <a:srgbClr val="FF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>
                <a:solidFill>
                  <a:srgbClr val="FF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 + C = DC</a:t>
            </a:r>
          </a:p>
          <a:p>
            <a:r>
              <a:rPr lang="en-GB" dirty="0">
                <a:solidFill>
                  <a:srgbClr val="FF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DCC – C = DC</a:t>
            </a:r>
            <a:br>
              <a:rPr lang="en-GB" dirty="0">
                <a:solidFill>
                  <a:srgbClr val="FF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en-GB" dirty="0">
                <a:solidFill>
                  <a:srgbClr val="FF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DXCIX + I = DC</a:t>
            </a:r>
            <a:br>
              <a:rPr lang="en-GB" dirty="0">
                <a:solidFill>
                  <a:srgbClr val="FF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en-GB" dirty="0">
                <a:solidFill>
                  <a:srgbClr val="FF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DCI – I = DC</a:t>
            </a:r>
            <a:br>
              <a:rPr lang="en-GB" dirty="0">
                <a:solidFill>
                  <a:srgbClr val="FF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en-GB" dirty="0">
                <a:solidFill>
                  <a:srgbClr val="FF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DCX – X = DC etc.</a:t>
            </a: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3BE0F14-D764-4F45-9D7C-F58FD4AD2F72}"/>
              </a:ext>
            </a:extLst>
          </p:cNvPr>
          <p:cNvSpPr txBox="1"/>
          <p:nvPr/>
        </p:nvSpPr>
        <p:spPr>
          <a:xfrm>
            <a:off x="3437626" y="6351841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200" dirty="0">
                <a:ea typeface="+mn-lt"/>
                <a:cs typeface="+mn-lt"/>
                <a:hlinkClick r:id="rId3"/>
              </a:rPr>
            </a:br>
            <a:r>
              <a:rPr lang="en-US" sz="1200" dirty="0">
                <a:solidFill>
                  <a:schemeClr val="accent5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3"/>
              </a:rPr>
              <a:t>thirdspacelearning.com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Specialist 1-to-1 </a:t>
            </a:r>
            <a:r>
              <a:rPr lang="en-US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maths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cs typeface="Calibri"/>
            </a:endParaRPr>
          </a:p>
          <a:p>
            <a:pPr algn="r"/>
            <a:endParaRPr lang="en-US" sz="1200" dirty="0">
              <a:cs typeface="Calibri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E3B8795-FC3C-4DD8-B34F-790EF2A8FC5C}"/>
              </a:ext>
            </a:extLst>
          </p:cNvPr>
          <p:cNvSpPr/>
          <p:nvPr/>
        </p:nvSpPr>
        <p:spPr>
          <a:xfrm>
            <a:off x="1141562" y="0"/>
            <a:ext cx="11050438" cy="371655"/>
          </a:xfrm>
          <a:prstGeom prst="rect">
            <a:avLst/>
          </a:prstGeom>
          <a:solidFill>
            <a:srgbClr val="388B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400" b="1" dirty="0">
                <a:solidFill>
                  <a:schemeClr val="bg1"/>
                </a:solidFill>
                <a:latin typeface="Open Sans" panose="020B0606030504020204"/>
                <a:ea typeface="Tahoma"/>
                <a:cs typeface="Calibri"/>
              </a:rPr>
              <a:t>Year 5 Place Value Lesson 2</a:t>
            </a:r>
            <a:endParaRPr lang="en-US" sz="1400" dirty="0">
              <a:solidFill>
                <a:schemeClr val="bg1"/>
              </a:solidFill>
              <a:latin typeface="Open Sans" panose="020B0606030504020204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D1E0CC3-34A9-4E76-8279-2314EC7E11A3}"/>
              </a:ext>
            </a:extLst>
          </p:cNvPr>
          <p:cNvSpPr txBox="1"/>
          <p:nvPr/>
        </p:nvSpPr>
        <p:spPr>
          <a:xfrm>
            <a:off x="181258" y="326537"/>
            <a:ext cx="11829480" cy="80021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Nunito" panose="02000303000000000000" pitchFamily="2" charset="0"/>
              </a:rPr>
              <a:t>To be able to </a:t>
            </a:r>
            <a:r>
              <a:rPr lang="en-GB" sz="2800" b="1" dirty="0">
                <a:latin typeface="Nunito" panose="02000303000000000000" pitchFamily="2" charset="0"/>
              </a:rPr>
              <a:t>recognise and use Roman Numerals up to M (1,000)</a:t>
            </a:r>
            <a:endParaRPr lang="en-US" sz="2800" dirty="0">
              <a:latin typeface="Nunito" panose="02000303000000000000" pitchFamily="2" charset="0"/>
              <a:cs typeface="Calibri"/>
            </a:endParaRPr>
          </a:p>
          <a:p>
            <a:endParaRPr lang="en-US" dirty="0">
              <a:latin typeface="Nunito" panose="02000303000000000000" pitchFamily="2" charset="0"/>
              <a:cs typeface="Calibri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EE1C0A3F-B53D-484A-91BA-EC8475E7EA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2339"/>
            <a:ext cx="1146147" cy="371888"/>
          </a:xfrm>
          <a:prstGeom prst="rect">
            <a:avLst/>
          </a:prstGeom>
        </p:spPr>
      </p:pic>
      <p:sp>
        <p:nvSpPr>
          <p:cNvPr id="18" name="Date Placeholder 1">
            <a:extLst>
              <a:ext uri="{FF2B5EF4-FFF2-40B4-BE49-F238E27FC236}">
                <a16:creationId xmlns:a16="http://schemas.microsoft.com/office/drawing/2014/main" id="{AB59C142-47AE-48E0-9AFD-23FEE19D85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-721" y="-16078"/>
            <a:ext cx="2743200" cy="365125"/>
          </a:xfrm>
        </p:spPr>
        <p:txBody>
          <a:bodyPr/>
          <a:lstStyle/>
          <a:p>
            <a:fld id="{F599E95C-94F8-4F4B-A876-BEF0C20F6407}" type="datetime1">
              <a:rPr lang="en-GB" sz="1400" b="1" smtClean="0">
                <a:solidFill>
                  <a:schemeClr val="tx1"/>
                </a:solidFill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18/03/2019</a:t>
            </a:fld>
            <a:endParaRPr lang="en-GB" sz="1400" b="1" dirty="0">
              <a:solidFill>
                <a:schemeClr val="tx1"/>
              </a:solidFill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20343C06-328A-42FE-9FC8-8A1F4B39182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3514" y="1764092"/>
            <a:ext cx="4572000" cy="1123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99013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0FF9EEF-9E85-4679-8ED7-CD69E9D229AD}"/>
              </a:ext>
            </a:extLst>
          </p:cNvPr>
          <p:cNvSpPr/>
          <p:nvPr/>
        </p:nvSpPr>
        <p:spPr>
          <a:xfrm>
            <a:off x="-721" y="6487063"/>
            <a:ext cx="12193438" cy="3716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cs typeface="Calibri"/>
            </a:endParaRPr>
          </a:p>
        </p:txBody>
      </p:sp>
      <p:pic>
        <p:nvPicPr>
          <p:cNvPr id="8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260BEEFB-85DA-4383-9A0A-3BFA069D91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598" y="6605856"/>
            <a:ext cx="1553833" cy="130475"/>
          </a:xfrm>
          <a:prstGeom prst="rect">
            <a:avLst/>
          </a:prstGeom>
        </p:spPr>
      </p:pic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DA478E84-08F0-40CB-9E36-915412A965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7472745"/>
              </p:ext>
            </p:extLst>
          </p:nvPr>
        </p:nvGraphicFramePr>
        <p:xfrm>
          <a:off x="9371012" y="1181100"/>
          <a:ext cx="254319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319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268605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6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Success Criteria:</a:t>
                      </a:r>
                    </a:p>
                    <a:p>
                      <a:pPr lvl="0" algn="l">
                        <a:buNone/>
                      </a:pPr>
                      <a:endParaRPr lang="en-US" sz="16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Must: 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 can use concrete resources to represent Roman Numerals up to C (100);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Should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C (100) using Roman Numerals; </a:t>
                      </a:r>
                    </a:p>
                    <a:p>
                      <a:pPr lvl="0" algn="l">
                        <a:buNone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Could</a:t>
                      </a: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: I can represent numbers up to M (1,000) using Roman Numerals.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C203D00-DE0D-449A-89E3-E47E8A4A43B8}"/>
              </a:ext>
            </a:extLst>
          </p:cNvPr>
          <p:cNvSpPr txBox="1"/>
          <p:nvPr/>
        </p:nvSpPr>
        <p:spPr>
          <a:xfrm>
            <a:off x="376326" y="1085850"/>
            <a:ext cx="8454605" cy="33855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 sz="1600" b="1" u="sng" dirty="0">
                <a:solidFill>
                  <a:srgbClr val="388BDA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Evaluation: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E6700B-C5AB-45D6-B5D2-3BD638225DA5}"/>
              </a:ext>
            </a:extLst>
          </p:cNvPr>
          <p:cNvSpPr txBox="1"/>
          <p:nvPr/>
        </p:nvSpPr>
        <p:spPr>
          <a:xfrm>
            <a:off x="376324" y="1383247"/>
            <a:ext cx="8454605" cy="280076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 sz="2000" b="1" dirty="0">
                <a:solidFill>
                  <a:srgbClr val="388BDA"/>
                </a:solidFill>
                <a:latin typeface="Open Sans" panose="020B0606030504020204"/>
                <a:ea typeface="Source Sans Pro" panose="020B0503030403020204" pitchFamily="34" charset="0"/>
              </a:rPr>
              <a:t>Chen says, “I can remember my Roman Numerals backwards. My Dog Chases Lizards – X-ray Vision Intently.” </a:t>
            </a:r>
            <a:br>
              <a:rPr lang="en-US" altLang="en-US" sz="2000" b="1" i="1" dirty="0">
                <a:solidFill>
                  <a:srgbClr val="3A6083"/>
                </a:solidFill>
                <a:latin typeface="Open Sans" panose="020B0606030504020204"/>
                <a:ea typeface="Source Sans Pro" panose="020B0503030403020204" pitchFamily="34" charset="0"/>
                <a:cs typeface="Times New Roman" panose="02020603050405020304" pitchFamily="18" charset="0"/>
              </a:rPr>
            </a:br>
            <a:endParaRPr lang="en-GB" altLang="en-US" sz="2000" b="1" dirty="0">
              <a:solidFill>
                <a:srgbClr val="388BDA"/>
              </a:solidFill>
              <a:latin typeface="Open Sans" panose="020B0606030504020204"/>
              <a:ea typeface="Source Sans Pro" panose="020B0503030403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 sz="2000" b="1" dirty="0">
                <a:solidFill>
                  <a:srgbClr val="388BDA"/>
                </a:solidFill>
                <a:latin typeface="Open Sans" panose="020B0606030504020204"/>
                <a:ea typeface="Source Sans Pro" panose="020B0503030403020204" pitchFamily="34" charset="0"/>
              </a:rPr>
              <a:t>Do you find this sentence more helpful than </a:t>
            </a:r>
            <a:br>
              <a:rPr lang="en-US" altLang="en-US" sz="2000" b="1" i="1" dirty="0">
                <a:solidFill>
                  <a:srgbClr val="3A6083"/>
                </a:solidFill>
                <a:latin typeface="Open Sans" panose="020B0606030504020204"/>
                <a:ea typeface="Source Sans Pro" panose="020B0503030403020204" pitchFamily="34" charset="0"/>
                <a:cs typeface="Times New Roman" panose="02020603050405020304" pitchFamily="18" charset="0"/>
              </a:rPr>
            </a:br>
            <a:r>
              <a:rPr lang="en-US" altLang="en-US" sz="2000" b="1" i="1" dirty="0">
                <a:solidFill>
                  <a:srgbClr val="3A6083"/>
                </a:solidFill>
                <a:latin typeface="Open Sans" panose="020B0606030504020204"/>
                <a:ea typeface="Source Sans Pro" panose="020B0503030403020204" pitchFamily="34" charset="0"/>
                <a:cs typeface="Times New Roman" panose="02020603050405020304" pitchFamily="18" charset="0"/>
              </a:rPr>
              <a:t>I Value Xylophones Like Cows Dig Milk  </a:t>
            </a:r>
            <a:r>
              <a:rPr lang="en-US" altLang="en-US" sz="2000" b="1" i="1" dirty="0">
                <a:solidFill>
                  <a:srgbClr val="388BDA"/>
                </a:solidFill>
                <a:latin typeface="Open Sans" panose="020B0606030504020204"/>
                <a:ea typeface="Source Sans Pro" panose="020B0503030403020204" pitchFamily="34" charset="0"/>
                <a:cs typeface="Times New Roman" panose="02020603050405020304" pitchFamily="18" charset="0"/>
              </a:rPr>
              <a:t>- </a:t>
            </a:r>
            <a:r>
              <a:rPr lang="en-US" altLang="en-US" sz="2000" b="1" dirty="0">
                <a:solidFill>
                  <a:srgbClr val="388BDA"/>
                </a:solidFill>
                <a:latin typeface="Open Sans" panose="020B0606030504020204"/>
                <a:ea typeface="Source Sans Pro" panose="020B0503030403020204" pitchFamily="34" charset="0"/>
                <a:cs typeface="Times New Roman" panose="02020603050405020304" pitchFamily="18" charset="0"/>
              </a:rPr>
              <a:t>if so, why?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en-US" sz="2000" b="1" i="1" dirty="0">
              <a:solidFill>
                <a:srgbClr val="388BDA"/>
              </a:solidFill>
              <a:latin typeface="Open Sans" panose="020B0606030504020204"/>
              <a:ea typeface="Source Sans Pro" panose="020B0503030403020204" pitchFamily="34" charset="0"/>
              <a:cs typeface="Times New Roman" panose="02020603050405020304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2000" b="1" i="1" dirty="0">
                <a:solidFill>
                  <a:srgbClr val="388BDA"/>
                </a:solidFill>
                <a:latin typeface="Open Sans" panose="020B0606030504020204"/>
                <a:ea typeface="Source Sans Pro" panose="020B0503030403020204" pitchFamily="34" charset="0"/>
                <a:cs typeface="Times New Roman" panose="02020603050405020304" pitchFamily="18" charset="0"/>
              </a:rPr>
              <a:t>Answer. Prove. Explain. </a:t>
            </a:r>
            <a:endParaRPr lang="en-US" altLang="en-US" sz="2000" b="1" i="1" dirty="0">
              <a:solidFill>
                <a:srgbClr val="3A6083"/>
              </a:solidFill>
              <a:latin typeface="Open Sans" panose="020B0606030504020204"/>
              <a:ea typeface="Source Sans Pro" panose="020B0503030403020204" pitchFamily="34" charset="0"/>
              <a:cs typeface="Times New Roman" panose="02020603050405020304" pitchFamily="18" charset="0"/>
            </a:endParaRPr>
          </a:p>
          <a:p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E8E83B7-65F0-47BF-9D02-8BE6C770AE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3945" y="2583465"/>
            <a:ext cx="1304657" cy="1304657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ABF8153-6A93-4666-BF31-E20AA6557189}"/>
              </a:ext>
            </a:extLst>
          </p:cNvPr>
          <p:cNvSpPr txBox="1"/>
          <p:nvPr/>
        </p:nvSpPr>
        <p:spPr>
          <a:xfrm>
            <a:off x="3437626" y="6351841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200" dirty="0">
                <a:ea typeface="+mn-lt"/>
                <a:cs typeface="+mn-lt"/>
                <a:hlinkClick r:id="rId5"/>
              </a:rPr>
            </a:br>
            <a:r>
              <a:rPr lang="en-US" sz="1200" dirty="0">
                <a:solidFill>
                  <a:schemeClr val="accent5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5"/>
              </a:rPr>
              <a:t>thirdspacelearning.com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Specialist 1-to-1 </a:t>
            </a:r>
            <a:r>
              <a:rPr lang="en-US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maths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cs typeface="Calibri"/>
            </a:endParaRPr>
          </a:p>
          <a:p>
            <a:pPr algn="r"/>
            <a:endParaRPr lang="en-US" sz="1200" dirty="0">
              <a:cs typeface="Calibri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56E940F-342B-4611-9FA2-684572196973}"/>
              </a:ext>
            </a:extLst>
          </p:cNvPr>
          <p:cNvSpPr/>
          <p:nvPr/>
        </p:nvSpPr>
        <p:spPr>
          <a:xfrm>
            <a:off x="1141562" y="0"/>
            <a:ext cx="11050438" cy="371655"/>
          </a:xfrm>
          <a:prstGeom prst="rect">
            <a:avLst/>
          </a:prstGeom>
          <a:solidFill>
            <a:srgbClr val="388B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400" b="1" dirty="0">
                <a:solidFill>
                  <a:schemeClr val="bg1"/>
                </a:solidFill>
                <a:latin typeface="Open Sans" panose="020B0606030504020204"/>
                <a:ea typeface="Tahoma"/>
                <a:cs typeface="Calibri"/>
              </a:rPr>
              <a:t>Year 5 Place Value Lesson 2</a:t>
            </a:r>
            <a:endParaRPr lang="en-US" sz="1400" dirty="0">
              <a:solidFill>
                <a:schemeClr val="bg1"/>
              </a:solidFill>
              <a:latin typeface="Open Sans" panose="020B0606030504020204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F876045-451F-48F8-AD6F-E2DAB3A91BAE}"/>
              </a:ext>
            </a:extLst>
          </p:cNvPr>
          <p:cNvSpPr txBox="1"/>
          <p:nvPr/>
        </p:nvSpPr>
        <p:spPr>
          <a:xfrm>
            <a:off x="181258" y="326537"/>
            <a:ext cx="11829480" cy="80021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Nunito" panose="02000303000000000000" pitchFamily="2" charset="0"/>
              </a:rPr>
              <a:t>To be able to </a:t>
            </a:r>
            <a:r>
              <a:rPr lang="en-GB" sz="2800" b="1" dirty="0">
                <a:latin typeface="Nunito" panose="02000303000000000000" pitchFamily="2" charset="0"/>
              </a:rPr>
              <a:t>recognise and use Roman Numerals up to M (1,000)</a:t>
            </a:r>
            <a:endParaRPr lang="en-US" sz="2800" dirty="0">
              <a:latin typeface="Nunito" panose="02000303000000000000" pitchFamily="2" charset="0"/>
              <a:cs typeface="Calibri"/>
            </a:endParaRPr>
          </a:p>
          <a:p>
            <a:endParaRPr lang="en-US" dirty="0">
              <a:latin typeface="Nunito" panose="02000303000000000000" pitchFamily="2" charset="0"/>
              <a:cs typeface="Calibri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12DF0E9C-73E1-4EF8-A82A-6E4832DC93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2339"/>
            <a:ext cx="1146147" cy="371888"/>
          </a:xfrm>
          <a:prstGeom prst="rect">
            <a:avLst/>
          </a:prstGeom>
        </p:spPr>
      </p:pic>
      <p:sp>
        <p:nvSpPr>
          <p:cNvPr id="18" name="Date Placeholder 1">
            <a:extLst>
              <a:ext uri="{FF2B5EF4-FFF2-40B4-BE49-F238E27FC236}">
                <a16:creationId xmlns:a16="http://schemas.microsoft.com/office/drawing/2014/main" id="{12EF8DAA-4043-4D9E-928B-2A6E2B765C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-721" y="-16078"/>
            <a:ext cx="2743200" cy="365125"/>
          </a:xfrm>
        </p:spPr>
        <p:txBody>
          <a:bodyPr/>
          <a:lstStyle/>
          <a:p>
            <a:fld id="{F599E95C-94F8-4F4B-A876-BEF0C20F6407}" type="datetime1">
              <a:rPr lang="en-GB" sz="1400" b="1" smtClean="0">
                <a:solidFill>
                  <a:schemeClr val="tx1"/>
                </a:solidFill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18/03/2019</a:t>
            </a:fld>
            <a:endParaRPr lang="en-GB" sz="1400" b="1" dirty="0">
              <a:solidFill>
                <a:schemeClr val="tx1"/>
              </a:solidFill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69154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3579</Words>
  <Application>Microsoft Office PowerPoint</Application>
  <PresentationFormat>Widescreen</PresentationFormat>
  <Paragraphs>635</Paragraphs>
  <Slides>38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5" baseType="lpstr">
      <vt:lpstr>Arial</vt:lpstr>
      <vt:lpstr>Calibri</vt:lpstr>
      <vt:lpstr>Calibri Light</vt:lpstr>
      <vt:lpstr>Nunito</vt:lpstr>
      <vt:lpstr>Open Sans</vt:lpstr>
      <vt:lpstr>Source Sans Pro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Ellie W</dc:creator>
  <cp:lastModifiedBy> </cp:lastModifiedBy>
  <cp:revision>8</cp:revision>
  <dcterms:created xsi:type="dcterms:W3CDTF">2018-08-31T10:23:34Z</dcterms:created>
  <dcterms:modified xsi:type="dcterms:W3CDTF">2019-03-18T14:15:25Z</dcterms:modified>
</cp:coreProperties>
</file>