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90" r:id="rId3"/>
    <p:sldId id="287" r:id="rId4"/>
    <p:sldId id="288" r:id="rId5"/>
    <p:sldId id="291" r:id="rId6"/>
    <p:sldId id="268" r:id="rId7"/>
    <p:sldId id="259" r:id="rId8"/>
    <p:sldId id="286" r:id="rId9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1" roundtripDataSignature="AMtx7miFg41gQXliSBKCaNgHAq010Aqa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6545" autoAdjust="0"/>
  </p:normalViewPr>
  <p:slideViewPr>
    <p:cSldViewPr snapToGrid="0">
      <p:cViewPr varScale="1">
        <p:scale>
          <a:sx n="44" d="100"/>
          <a:sy n="44" d="100"/>
        </p:scale>
        <p:origin x="84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41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341" cy="497402"/>
          </a:xfrm>
          <a:prstGeom prst="rect">
            <a:avLst/>
          </a:prstGeom>
        </p:spPr>
        <p:txBody>
          <a:bodyPr vert="horz" lIns="96485" tIns="48243" rIns="96485" bIns="4824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746" y="0"/>
            <a:ext cx="2945341" cy="497402"/>
          </a:xfrm>
          <a:prstGeom prst="rect">
            <a:avLst/>
          </a:prstGeom>
        </p:spPr>
        <p:txBody>
          <a:bodyPr vert="horz" lIns="96485" tIns="48243" rIns="96485" bIns="48243" rtlCol="0"/>
          <a:lstStyle>
            <a:lvl1pPr algn="r">
              <a:defRPr sz="1300"/>
            </a:lvl1pPr>
          </a:lstStyle>
          <a:p>
            <a:fld id="{8E532205-5B24-46C6-838B-55D8AC3CDB99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429238"/>
            <a:ext cx="2945341" cy="497401"/>
          </a:xfrm>
          <a:prstGeom prst="rect">
            <a:avLst/>
          </a:prstGeom>
        </p:spPr>
        <p:txBody>
          <a:bodyPr vert="horz" lIns="96485" tIns="48243" rIns="96485" bIns="4824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746" y="9429238"/>
            <a:ext cx="2945341" cy="497401"/>
          </a:xfrm>
          <a:prstGeom prst="rect">
            <a:avLst/>
          </a:prstGeom>
        </p:spPr>
        <p:txBody>
          <a:bodyPr vert="horz" lIns="96485" tIns="48243" rIns="96485" bIns="48243" rtlCol="0" anchor="b"/>
          <a:lstStyle>
            <a:lvl1pPr algn="r">
              <a:defRPr sz="1300"/>
            </a:lvl1pPr>
          </a:lstStyle>
          <a:p>
            <a:fld id="{16171B38-89CD-4476-A154-CA415C9CE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6880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1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4" y="1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b" anchorCtr="0">
            <a:noAutofit/>
          </a:bodyPr>
          <a:lstStyle/>
          <a:p>
            <a:pPr algn="r"/>
            <a:fld id="{00000000-1234-1234-1234-123412341234}" type="slidenum">
              <a:rPr lang="en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en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</p:spPr>
        <p:txBody>
          <a:bodyPr spcFirstLastPara="1" wrap="square" lIns="94164" tIns="47070" rIns="94164" bIns="47070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93" name="Google Shape;9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en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2</a:t>
            </a:fld>
            <a:endParaRPr lang="en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371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Why have</a:t>
            </a:r>
            <a:r>
              <a:rPr lang="en-GB" baseline="0" dirty="0" smtClean="0"/>
              <a:t> we introduced phonics homework?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en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3</a:t>
            </a:fld>
            <a:endParaRPr lang="en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7963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often should the children be reading? </a:t>
            </a:r>
          </a:p>
          <a:p>
            <a:r>
              <a:rPr lang="en-GB" baseline="0" dirty="0" smtClean="0"/>
              <a:t>Why read with your child? Research shows </a:t>
            </a:r>
          </a:p>
          <a:p>
            <a:pPr>
              <a:buFontTx/>
              <a:buChar char="-"/>
            </a:pPr>
            <a:r>
              <a:rPr lang="en-GB" baseline="0" dirty="0" smtClean="0"/>
              <a:t>Builds a stronger relationship with parents, concentration and discipline </a:t>
            </a:r>
          </a:p>
          <a:p>
            <a:pPr>
              <a:buFontTx/>
              <a:buChar char="-"/>
            </a:pPr>
            <a:r>
              <a:rPr lang="en-GB" baseline="0" dirty="0" smtClean="0"/>
              <a:t>Foundation of academic success </a:t>
            </a:r>
          </a:p>
          <a:p>
            <a:pPr>
              <a:buFontTx/>
              <a:buChar char="-"/>
            </a:pPr>
            <a:r>
              <a:rPr lang="en-GB" baseline="0" dirty="0" smtClean="0"/>
              <a:t>Improvement in speech languages </a:t>
            </a:r>
          </a:p>
          <a:p>
            <a:pPr>
              <a:buFontTx/>
              <a:buChar char="-"/>
            </a:pPr>
            <a:r>
              <a:rPr lang="en-GB" baseline="0" dirty="0" smtClean="0"/>
              <a:t>Understanding how to read the book – modelling questioning, </a:t>
            </a:r>
          </a:p>
          <a:p>
            <a:pPr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en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4</a:t>
            </a:fld>
            <a:endParaRPr lang="en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7735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13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t" anchorCtr="0">
            <a:noAutofit/>
          </a:bodyPr>
          <a:lstStyle/>
          <a:p>
            <a:pPr marL="0" indent="0"/>
            <a:r>
              <a:rPr lang="en-GB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 schools do not follow the ‘Letters and Sounds’ scheme or they supplement it using other phonics schemes.</a:t>
            </a:r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/>
            <a:r>
              <a:rPr lang="en-GB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0" indent="0">
              <a:spcBef>
                <a:spcPts val="618"/>
              </a:spcBef>
            </a:pPr>
            <a:r>
              <a:rPr lang="en-GB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Examples include ‘</a:t>
            </a:r>
            <a:r>
              <a:rPr lang="en-GB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Letterland</a:t>
            </a:r>
            <a:r>
              <a:rPr lang="en-GB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’, ‘Jolly Phonics’ and ‘Read Write Inc.’.</a:t>
            </a:r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/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18"/>
              </a:spcBef>
            </a:pPr>
            <a:r>
              <a:rPr lang="en-GB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these schemes have the same ultimate aim, which is to use a synthetic phonics approach to teach children to read quickly, fluently and with understanding.</a:t>
            </a:r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/>
            <a:endParaRPr lang="en-GB" dirty="0" smtClean="0"/>
          </a:p>
          <a:p>
            <a:pPr marL="0" indent="0"/>
            <a:r>
              <a:rPr lang="en-GB" dirty="0" smtClean="0"/>
              <a:t>Discuss the 6 phases,</a:t>
            </a:r>
            <a:r>
              <a:rPr lang="en-GB" baseline="0" dirty="0" smtClean="0"/>
              <a:t> focus on phase 1 </a:t>
            </a:r>
            <a:endParaRPr dirty="0"/>
          </a:p>
        </p:txBody>
      </p:sp>
      <p:sp>
        <p:nvSpPr>
          <p:cNvPr id="173" name="Google Shape;173;p13:notes"/>
          <p:cNvSpPr txBox="1">
            <a:spLocks noGrp="1"/>
          </p:cNvSpPr>
          <p:nvPr>
            <p:ph type="sldNum" idx="12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b" anchorCtr="0">
            <a:noAutofit/>
          </a:bodyPr>
          <a:lstStyle/>
          <a:p>
            <a:pPr algn="r"/>
            <a:fld id="{00000000-1234-1234-1234-123412341234}" type="slidenum">
              <a:rPr lang="en-GB"/>
              <a:pPr algn="r"/>
              <a:t>6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t" anchorCtr="0">
            <a:noAutofit/>
          </a:bodyPr>
          <a:lstStyle/>
          <a:p>
            <a:pPr marL="0" indent="0"/>
            <a:r>
              <a:rPr lang="en-GB" dirty="0" smtClean="0"/>
              <a:t>Refer to handout </a:t>
            </a:r>
            <a:endParaRPr dirty="0"/>
          </a:p>
        </p:txBody>
      </p:sp>
      <p:sp>
        <p:nvSpPr>
          <p:cNvPr id="111" name="Google Shape;111;p4:notes"/>
          <p:cNvSpPr txBox="1">
            <a:spLocks noGrp="1"/>
          </p:cNvSpPr>
          <p:nvPr>
            <p:ph type="sldNum" idx="12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b" anchorCtr="0">
            <a:noAutofit/>
          </a:bodyPr>
          <a:lstStyle/>
          <a:p>
            <a:pPr algn="r"/>
            <a:fld id="{00000000-1234-1234-1234-123412341234}" type="slidenum">
              <a:rPr lang="en-GB"/>
              <a:pPr algn="r"/>
              <a:t>7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0" name="Google Shape;320;p31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t" anchorCtr="0">
            <a:noAutofit/>
          </a:bodyPr>
          <a:lstStyle/>
          <a:p>
            <a:pPr marL="0" indent="0"/>
            <a:r>
              <a:rPr lang="en-GB"/>
              <a:t>Peer observations</a:t>
            </a:r>
            <a:endParaRPr/>
          </a:p>
          <a:p>
            <a:pPr marL="0" indent="0"/>
            <a:r>
              <a:rPr lang="en-GB"/>
              <a:t>Videos online </a:t>
            </a:r>
            <a:endParaRPr/>
          </a:p>
          <a:p>
            <a:pPr marL="0" indent="0"/>
            <a:r>
              <a:rPr lang="en-GB"/>
              <a:t> </a:t>
            </a:r>
            <a:endParaRPr/>
          </a:p>
          <a:p>
            <a:pPr marL="0" indent="0"/>
            <a:endParaRPr/>
          </a:p>
        </p:txBody>
      </p:sp>
      <p:sp>
        <p:nvSpPr>
          <p:cNvPr id="321" name="Google Shape;321;p31:notes"/>
          <p:cNvSpPr txBox="1">
            <a:spLocks noGrp="1"/>
          </p:cNvSpPr>
          <p:nvPr>
            <p:ph type="sldNum" idx="12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164" tIns="47070" rIns="94164" bIns="47070" anchor="b" anchorCtr="0">
            <a:noAutofit/>
          </a:bodyPr>
          <a:lstStyle/>
          <a:p>
            <a:pPr algn="r"/>
            <a:fld id="{00000000-1234-1234-1234-123412341234}" type="slidenum">
              <a:rPr lang="en-GB"/>
              <a:pPr algn="r"/>
              <a:t>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3"/>
          <p:cNvSpPr txBox="1"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3"/>
          <p:cNvSpPr txBox="1"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9" name="Google Shape;19;p33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3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3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22" name="Google Shape;22;p33"/>
          <p:cNvCxnSpPr/>
          <p:nvPr/>
        </p:nvCxnSpPr>
        <p:spPr>
          <a:xfrm rot="10800000">
            <a:off x="8386842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" name="Google Shape;23;p33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rotWithShape="1">
            <a:blip r:embed="rId2">
              <a:alphaModFix/>
            </a:blip>
            <a:tile tx="-133350" ty="-6350" sx="50000" sy="50000" flip="none" algn="tl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4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4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27" name="Google Shape;27;p34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4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4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7"/>
          <p:cNvSpPr txBox="1"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7"/>
          <p:cNvSpPr txBox="1"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37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7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7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47" name="Google Shape;47;p37"/>
          <p:cNvCxnSpPr/>
          <p:nvPr/>
        </p:nvCxnSpPr>
        <p:spPr>
          <a:xfrm rot="10800000">
            <a:off x="8386842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37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rotWithShape="1">
            <a:blip r:embed="rId2">
              <a:alphaModFix/>
            </a:blip>
            <a:tile tx="-133350" ty="-6350" sx="50000" sy="50000" flip="none" algn="tl"/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8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8"/>
          <p:cNvSpPr txBox="1"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300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38"/>
          <p:cNvSpPr txBox="1">
            <a:spLocks noGrp="1"/>
          </p:cNvSpPr>
          <p:nvPr>
            <p:ph type="body" idx="2"/>
          </p:nvPr>
        </p:nvSpPr>
        <p:spPr>
          <a:xfrm>
            <a:off x="102412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53" name="Google Shape;53;p38"/>
          <p:cNvSpPr txBox="1">
            <a:spLocks noGrp="1"/>
          </p:cNvSpPr>
          <p:nvPr>
            <p:ph type="body" idx="3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300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38"/>
          <p:cNvSpPr txBox="1">
            <a:spLocks noGrp="1"/>
          </p:cNvSpPr>
          <p:nvPr>
            <p:ph type="body" idx="4"/>
          </p:nvPr>
        </p:nvSpPr>
        <p:spPr>
          <a:xfrm>
            <a:off x="599088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55" name="Google Shape;55;p38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8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8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9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9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9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9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0"/>
          <p:cNvSpPr txBox="1"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40"/>
          <p:cNvSpPr txBox="1">
            <a:spLocks noGrp="1"/>
          </p:cNvSpPr>
          <p:nvPr>
            <p:ph type="body" idx="1"/>
          </p:nvPr>
        </p:nvSpPr>
        <p:spPr>
          <a:xfrm>
            <a:off x="5715000" y="822960"/>
            <a:ext cx="5678424" cy="5184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Char char=" 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🢝"/>
              <a:defRPr sz="2000"/>
            </a:lvl2pPr>
            <a:lvl3pPr marL="1371600" lvl="2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🢝"/>
              <a:defRPr sz="1600"/>
            </a:lvl9pPr>
          </a:lstStyle>
          <a:p>
            <a:endParaRPr/>
          </a:p>
        </p:txBody>
      </p:sp>
      <p:sp>
        <p:nvSpPr>
          <p:cNvPr id="66" name="Google Shape;66;p40"/>
          <p:cNvSpPr txBox="1">
            <a:spLocks noGrp="1"/>
          </p:cNvSpPr>
          <p:nvPr>
            <p:ph type="body" idx="2"/>
          </p:nvPr>
        </p:nvSpPr>
        <p:spPr>
          <a:xfrm>
            <a:off x="1024128" y="2257506"/>
            <a:ext cx="4389120" cy="3762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7" name="Google Shape;67;p40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40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40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41"/>
          <p:cNvSpPr txBox="1"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1"/>
          <p:cNvSpPr>
            <a:spLocks noGrp="1"/>
          </p:cNvSpPr>
          <p:nvPr>
            <p:ph type="pic" idx="2"/>
          </p:nvPr>
        </p:nvSpPr>
        <p:spPr>
          <a:xfrm>
            <a:off x="0" y="-1"/>
            <a:ext cx="12188952" cy="4572000"/>
          </a:xfrm>
          <a:prstGeom prst="rect">
            <a:avLst/>
          </a:prstGeom>
          <a:solidFill>
            <a:srgbClr val="C1DF87"/>
          </a:solidFill>
          <a:ln>
            <a:noFill/>
          </a:ln>
        </p:spPr>
      </p:sp>
      <p:sp>
        <p:nvSpPr>
          <p:cNvPr id="73" name="Google Shape;73;p41"/>
          <p:cNvSpPr txBox="1">
            <a:spLocks noGrp="1"/>
          </p:cNvSpPr>
          <p:nvPr>
            <p:ph type="body" idx="1"/>
          </p:nvPr>
        </p:nvSpPr>
        <p:spPr>
          <a:xfrm>
            <a:off x="8610600" y="4960138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4" name="Google Shape;74;p41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41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1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77" name="Google Shape;77;p41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2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2"/>
          <p:cNvSpPr txBox="1">
            <a:spLocks noGrp="1"/>
          </p:cNvSpPr>
          <p:nvPr>
            <p:ph type="body" idx="1"/>
          </p:nvPr>
        </p:nvSpPr>
        <p:spPr>
          <a:xfrm rot="5400000">
            <a:off x="3872484" y="-562356"/>
            <a:ext cx="4023360" cy="972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81" name="Google Shape;81;p42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2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2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3"/>
          <p:cNvSpPr txBox="1">
            <a:spLocks noGrp="1"/>
          </p:cNvSpPr>
          <p:nvPr>
            <p:ph type="title"/>
          </p:nvPr>
        </p:nvSpPr>
        <p:spPr>
          <a:xfrm rot="5400000">
            <a:off x="7334251" y="2152650"/>
            <a:ext cx="54102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91425" rIns="45700" bIns="91425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43"/>
          <p:cNvSpPr txBox="1">
            <a:spLocks noGrp="1"/>
          </p:cNvSpPr>
          <p:nvPr>
            <p:ph type="body" idx="1"/>
          </p:nvPr>
        </p:nvSpPr>
        <p:spPr>
          <a:xfrm rot="5400000">
            <a:off x="2076451" y="-323850"/>
            <a:ext cx="5410200" cy="75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87" name="Google Shape;87;p43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3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3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90" name="Google Shape;90;p43"/>
          <p:cNvCxnSpPr/>
          <p:nvPr/>
        </p:nvCxnSpPr>
        <p:spPr>
          <a:xfrm rot="10800000">
            <a:off x="10058400" y="59263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2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2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3683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sz="2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2" name="Google Shape;12;p32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3" name="Google Shape;13;p32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4" name="Google Shape;14;p32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5" name="Google Shape;15;p32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 dirty="0">
                <a:latin typeface="Sassoon Penpals" panose="02000400000000000000" pitchFamily="50" charset="0"/>
              </a:rPr>
              <a:t>PHONICS </a:t>
            </a:r>
            <a:endParaRPr dirty="0">
              <a:latin typeface="Sassoon Penpals" panose="02000400000000000000" pitchFamily="50" charset="0"/>
            </a:endParaRPr>
          </a:p>
        </p:txBody>
      </p:sp>
      <p:sp>
        <p:nvSpPr>
          <p:cNvPr id="96" name="Google Shape;96;p1"/>
          <p:cNvSpPr txBox="1"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3200" dirty="0" smtClean="0">
                <a:latin typeface="Sassoon Penpals" panose="02000400000000000000" pitchFamily="50" charset="0"/>
              </a:rPr>
              <a:t>Parents Workshop </a:t>
            </a:r>
            <a:endParaRPr sz="3200" dirty="0">
              <a:latin typeface="Sassoon Penpals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1603" y="587829"/>
            <a:ext cx="4107997" cy="36011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dirty="0" smtClean="0">
                <a:latin typeface="Sassoon Penpals" panose="02000400000000000000" pitchFamily="50" charset="0"/>
              </a:rPr>
              <a:t>Why do we teach phonics? </a:t>
            </a:r>
            <a:endParaRPr lang="en-GB" sz="8000" dirty="0">
              <a:latin typeface="Sassoon Penpals" panose="02000400000000000000" pitchFamily="50" charset="0"/>
            </a:endParaRPr>
          </a:p>
        </p:txBody>
      </p:sp>
      <p:pic>
        <p:nvPicPr>
          <p:cNvPr id="4" name="Google Shape;10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4937" y="2307770"/>
            <a:ext cx="6283234" cy="42352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8626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871" y="623534"/>
            <a:ext cx="11429129" cy="1499616"/>
          </a:xfrm>
        </p:spPr>
        <p:txBody>
          <a:bodyPr>
            <a:normAutofit fontScale="90000"/>
          </a:bodyPr>
          <a:lstStyle/>
          <a:p>
            <a:r>
              <a:rPr lang="en-GB" sz="8000" dirty="0" smtClean="0">
                <a:latin typeface="Sassoon Penpals" panose="02000400000000000000" pitchFamily="50" charset="0"/>
              </a:rPr>
              <a:t>Introduction of Phonics Homework</a:t>
            </a:r>
            <a:endParaRPr lang="en-GB" sz="8000" dirty="0">
              <a:latin typeface="Sassoon Penpals" panose="02000400000000000000" pitchFamily="50" charset="0"/>
            </a:endParaRPr>
          </a:p>
        </p:txBody>
      </p:sp>
      <p:sp>
        <p:nvSpPr>
          <p:cNvPr id="4" name="AutoShape 2" descr="Phonics Activities That Help Your Kids Learn to Rea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597" y="2084832"/>
            <a:ext cx="5990545" cy="398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578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 smtClean="0">
                <a:latin typeface="Sassoon Penpals" panose="02000400000000000000" pitchFamily="50" charset="0"/>
              </a:rPr>
              <a:t>Reading </a:t>
            </a:r>
            <a:endParaRPr lang="en-GB" sz="8000" dirty="0">
              <a:latin typeface="Sassoon Penpals" panose="02000400000000000000" pitchFamily="50" charset="0"/>
            </a:endParaRPr>
          </a:p>
        </p:txBody>
      </p:sp>
      <p:pic>
        <p:nvPicPr>
          <p:cNvPr id="2050" name="Picture 2" descr="Why is 15 Minutes a Magic Number in Reading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28" y="2670049"/>
            <a:ext cx="5067316" cy="263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ading with your child - Brewarrina Central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971" y="-1"/>
            <a:ext cx="5261388" cy="681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040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000" dirty="0" smtClean="0">
                <a:latin typeface="Sassoon Penpals" panose="02000400000000000000" pitchFamily="50" charset="0"/>
              </a:rPr>
              <a:t>How can you support you child?  </a:t>
            </a:r>
            <a:endParaRPr lang="en-GB" sz="8000" dirty="0">
              <a:latin typeface="Sassoon Penpals" panose="02000400000000000000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4000" dirty="0" smtClean="0">
                <a:latin typeface="Sassoon Penpals" panose="02000400000000000000" pitchFamily="50" charset="0"/>
              </a:rPr>
              <a:t>Listen to child read daily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000" dirty="0" smtClean="0">
                <a:latin typeface="Sassoon Penpals" panose="02000400000000000000" pitchFamily="50" charset="0"/>
              </a:rPr>
              <a:t>Library visits (model an enjoyment reading)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000" dirty="0" smtClean="0">
                <a:latin typeface="Sassoon Penpals" panose="02000400000000000000" pitchFamily="50" charset="0"/>
              </a:rPr>
              <a:t>Practise listening skills (phase 1 phonics)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000" dirty="0" smtClean="0">
                <a:latin typeface="Sassoon Penpals" panose="02000400000000000000" pitchFamily="50" charset="0"/>
              </a:rPr>
              <a:t>Practising segmenting and blending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000" dirty="0" smtClean="0">
                <a:latin typeface="Sassoon Penpals" panose="02000400000000000000" pitchFamily="50" charset="0"/>
              </a:rPr>
              <a:t>Encourage conversation. </a:t>
            </a:r>
          </a:p>
        </p:txBody>
      </p:sp>
    </p:spTree>
    <p:extLst>
      <p:ext uri="{BB962C8B-B14F-4D97-AF65-F5344CB8AC3E}">
        <p14:creationId xmlns:p14="http://schemas.microsoft.com/office/powerpoint/2010/main" val="1392842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3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 sz="7200" dirty="0" smtClean="0">
                <a:latin typeface="Sassoon Penpals" panose="02000400000000000000" pitchFamily="50" charset="0"/>
              </a:rPr>
              <a:t>Letters and Sound Phases </a:t>
            </a:r>
            <a:endParaRPr sz="7200" dirty="0">
              <a:latin typeface="Sassoon Penpals" panose="02000400000000000000" pitchFamily="50" charset="0"/>
            </a:endParaRPr>
          </a:p>
        </p:txBody>
      </p:sp>
      <p:pic>
        <p:nvPicPr>
          <p:cNvPr id="176" name="Google Shape;17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76237" y="1598261"/>
            <a:ext cx="3502015" cy="4951809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3"/>
          <p:cNvSpPr txBox="1">
            <a:spLocks noGrp="1"/>
          </p:cNvSpPr>
          <p:nvPr>
            <p:ph type="body" idx="1"/>
          </p:nvPr>
        </p:nvSpPr>
        <p:spPr>
          <a:xfrm>
            <a:off x="155575" y="1650751"/>
            <a:ext cx="7498080" cy="3246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91440" lvl="0" indent="-1778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 "/>
            </a:pPr>
            <a:r>
              <a:rPr lang="en-GB" sz="3200" dirty="0">
                <a:latin typeface="Sassoon Penpals" panose="02000400000000000000" pitchFamily="50" charset="0"/>
                <a:ea typeface="Arial"/>
                <a:cs typeface="Arial"/>
                <a:sym typeface="Arial"/>
              </a:rPr>
              <a:t>At Holy Trinity we use the Letters and Sounds scheme</a:t>
            </a:r>
            <a:r>
              <a:rPr lang="en-GB" sz="3200" dirty="0" smtClean="0">
                <a:latin typeface="Sassoon Penpals" panose="02000400000000000000" pitchFamily="50" charset="0"/>
                <a:ea typeface="Arial"/>
                <a:cs typeface="Arial"/>
                <a:sym typeface="Arial"/>
              </a:rPr>
              <a:t>.</a:t>
            </a:r>
            <a:endParaRPr sz="3200" dirty="0">
              <a:latin typeface="Sassoon Penpals" panose="02000400000000000000" pitchFamily="50" charset="0"/>
              <a:ea typeface="Arial"/>
              <a:cs typeface="Arial"/>
              <a:sym typeface="Arial"/>
            </a:endParaRPr>
          </a:p>
          <a:p>
            <a:pPr marL="91440" lvl="0" indent="-177800" algn="ctr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800"/>
              <a:buChar char=" "/>
            </a:pPr>
            <a:r>
              <a:rPr lang="en-GB" sz="3200" dirty="0">
                <a:latin typeface="Sassoon Penpals" panose="02000400000000000000" pitchFamily="50" charset="0"/>
                <a:ea typeface="Arial"/>
                <a:cs typeface="Arial"/>
                <a:sym typeface="Arial"/>
              </a:rPr>
              <a:t>It is split into 6 phases and provides a breakdown as to what to do in each stage. </a:t>
            </a:r>
            <a:endParaRPr sz="4000" dirty="0">
              <a:latin typeface="Sassoon Penpals" panose="02000400000000000000" pitchFamily="50" charset="0"/>
              <a:ea typeface="Arial"/>
              <a:cs typeface="Arial"/>
              <a:sym typeface="Arial"/>
            </a:endParaRPr>
          </a:p>
        </p:txBody>
      </p:sp>
      <p:sp>
        <p:nvSpPr>
          <p:cNvPr id="2" name="AutoShape 2" descr="Phase 1-5 Alphabet Phonics Sounds Mat Pack - Phonics St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Phase 1-5 Alphabet Phonics Sounds Mat Pack - Phonics Stag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128" y="3802607"/>
            <a:ext cx="5805986" cy="29029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/>
              <a:t>TERMINOLOGY </a:t>
            </a:r>
            <a:endParaRPr/>
          </a:p>
        </p:txBody>
      </p:sp>
      <p:pic>
        <p:nvPicPr>
          <p:cNvPr id="114" name="Google Shape;11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3359" y="1764732"/>
            <a:ext cx="7028649" cy="3503168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 txBox="1"/>
          <p:nvPr/>
        </p:nvSpPr>
        <p:spPr>
          <a:xfrm>
            <a:off x="2937764" y="5430580"/>
            <a:ext cx="58928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Sassoon Penpals" panose="02000400000000000000" pitchFamily="50" charset="0"/>
                <a:sym typeface="Arial"/>
              </a:rPr>
              <a:t>Letter and Sounds suggest the correct terminology should be used from Year 1 onwards.</a:t>
            </a:r>
            <a:r>
              <a:rPr lang="en-GB" sz="2400" b="0" i="0" u="none" strike="noStrike" cap="none" dirty="0">
                <a:solidFill>
                  <a:srgbClr val="FF0000"/>
                </a:solidFill>
                <a:latin typeface="Sassoon Penpals" panose="02000400000000000000" pitchFamily="50" charset="0"/>
                <a:sym typeface="Arial"/>
              </a:rPr>
              <a:t> *</a:t>
            </a:r>
            <a:endParaRPr dirty="0">
              <a:latin typeface="Sassoon Penpals" panose="02000400000000000000" pitchFamily="50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Sassoon Penpals" panose="02000400000000000000" pitchFamily="50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1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/>
              <a:t>THANK YOU </a:t>
            </a:r>
            <a:endParaRPr/>
          </a:p>
        </p:txBody>
      </p:sp>
      <p:pic>
        <p:nvPicPr>
          <p:cNvPr id="324" name="Google Shape;324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91360" y="1884680"/>
            <a:ext cx="8128000" cy="406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Integral">
  <a:themeElements>
    <a:clrScheme name="Integral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1531</TotalTime>
  <Words>242</Words>
  <Application>Microsoft Office PowerPoint</Application>
  <PresentationFormat>Widescreen</PresentationFormat>
  <Paragraphs>41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Noto Sans Symbols</vt:lpstr>
      <vt:lpstr>Sassoon Penpals</vt:lpstr>
      <vt:lpstr>Twentieth Century</vt:lpstr>
      <vt:lpstr>Wingdings</vt:lpstr>
      <vt:lpstr>Integral</vt:lpstr>
      <vt:lpstr>PHONICS </vt:lpstr>
      <vt:lpstr>Why do we teach phonics? </vt:lpstr>
      <vt:lpstr>Introduction of Phonics Homework</vt:lpstr>
      <vt:lpstr>Reading </vt:lpstr>
      <vt:lpstr>How can you support you child?  </vt:lpstr>
      <vt:lpstr>Letters and Sound Phases </vt:lpstr>
      <vt:lpstr>TERMINOLOGY </vt:lpstr>
      <vt:lpstr>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TRAINING 2021-2022</dc:title>
  <dc:creator>Microsoft Office User</dc:creator>
  <cp:lastModifiedBy>Olivia Mayers</cp:lastModifiedBy>
  <cp:revision>28</cp:revision>
  <cp:lastPrinted>2021-10-07T12:21:47Z</cp:lastPrinted>
  <dcterms:created xsi:type="dcterms:W3CDTF">2020-09-22T10:55:28Z</dcterms:created>
  <dcterms:modified xsi:type="dcterms:W3CDTF">2021-10-07T12:50:08Z</dcterms:modified>
</cp:coreProperties>
</file>