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9"/>
  </p:notesMasterIdLst>
  <p:handoutMasterIdLst>
    <p:handoutMasterId r:id="rId30"/>
  </p:handoutMasterIdLst>
  <p:sldIdLst>
    <p:sldId id="256" r:id="rId2"/>
    <p:sldId id="258" r:id="rId3"/>
    <p:sldId id="259" r:id="rId4"/>
    <p:sldId id="260" r:id="rId5"/>
    <p:sldId id="263" r:id="rId6"/>
    <p:sldId id="264" r:id="rId7"/>
    <p:sldId id="261" r:id="rId8"/>
    <p:sldId id="262"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80" r:id="rId24"/>
    <p:sldId id="285" r:id="rId25"/>
    <p:sldId id="281" r:id="rId26"/>
    <p:sldId id="284" r:id="rId27"/>
    <p:sldId id="286" r:id="rId28"/>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iFg41gQXliSBKCaNgHAq010Aqad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6545" autoAdjust="0"/>
  </p:normalViewPr>
  <p:slideViewPr>
    <p:cSldViewPr snapToGrid="0">
      <p:cViewPr varScale="1">
        <p:scale>
          <a:sx n="44" d="100"/>
          <a:sy n="44" d="100"/>
        </p:scale>
        <p:origin x="84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4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0"/>
            <a:ext cx="2945341" cy="497402"/>
          </a:xfrm>
          <a:prstGeom prst="rect">
            <a:avLst/>
          </a:prstGeom>
        </p:spPr>
        <p:txBody>
          <a:bodyPr vert="horz" lIns="96485" tIns="48243" rIns="96485" bIns="48243" rtlCol="0"/>
          <a:lstStyle>
            <a:lvl1pPr algn="l">
              <a:defRPr sz="1300"/>
            </a:lvl1pPr>
          </a:lstStyle>
          <a:p>
            <a:endParaRPr lang="en-GB"/>
          </a:p>
        </p:txBody>
      </p:sp>
      <p:sp>
        <p:nvSpPr>
          <p:cNvPr id="3" name="Date Placeholder 2"/>
          <p:cNvSpPr>
            <a:spLocks noGrp="1"/>
          </p:cNvSpPr>
          <p:nvPr>
            <p:ph type="dt" sz="quarter" idx="1"/>
          </p:nvPr>
        </p:nvSpPr>
        <p:spPr>
          <a:xfrm>
            <a:off x="3850746" y="0"/>
            <a:ext cx="2945341" cy="497402"/>
          </a:xfrm>
          <a:prstGeom prst="rect">
            <a:avLst/>
          </a:prstGeom>
        </p:spPr>
        <p:txBody>
          <a:bodyPr vert="horz" lIns="96485" tIns="48243" rIns="96485" bIns="48243" rtlCol="0"/>
          <a:lstStyle>
            <a:lvl1pPr algn="r">
              <a:defRPr sz="1300"/>
            </a:lvl1pPr>
          </a:lstStyle>
          <a:p>
            <a:fld id="{8E532205-5B24-46C6-838B-55D8AC3CDB99}" type="datetimeFigureOut">
              <a:rPr lang="en-GB" smtClean="0"/>
              <a:t>07/10/2021</a:t>
            </a:fld>
            <a:endParaRPr lang="en-GB"/>
          </a:p>
        </p:txBody>
      </p:sp>
      <p:sp>
        <p:nvSpPr>
          <p:cNvPr id="4" name="Footer Placeholder 3"/>
          <p:cNvSpPr>
            <a:spLocks noGrp="1"/>
          </p:cNvSpPr>
          <p:nvPr>
            <p:ph type="ftr" sz="quarter" idx="2"/>
          </p:nvPr>
        </p:nvSpPr>
        <p:spPr>
          <a:xfrm>
            <a:off x="3" y="9429238"/>
            <a:ext cx="2945341" cy="497401"/>
          </a:xfrm>
          <a:prstGeom prst="rect">
            <a:avLst/>
          </a:prstGeom>
        </p:spPr>
        <p:txBody>
          <a:bodyPr vert="horz" lIns="96485" tIns="48243" rIns="96485" bIns="48243" rtlCol="0" anchor="b"/>
          <a:lstStyle>
            <a:lvl1pPr algn="l">
              <a:defRPr sz="1300"/>
            </a:lvl1pPr>
          </a:lstStyle>
          <a:p>
            <a:endParaRPr lang="en-GB"/>
          </a:p>
        </p:txBody>
      </p:sp>
      <p:sp>
        <p:nvSpPr>
          <p:cNvPr id="5" name="Slide Number Placeholder 4"/>
          <p:cNvSpPr>
            <a:spLocks noGrp="1"/>
          </p:cNvSpPr>
          <p:nvPr>
            <p:ph type="sldNum" sz="quarter" idx="3"/>
          </p:nvPr>
        </p:nvSpPr>
        <p:spPr>
          <a:xfrm>
            <a:off x="3850746" y="9429238"/>
            <a:ext cx="2945341" cy="497401"/>
          </a:xfrm>
          <a:prstGeom prst="rect">
            <a:avLst/>
          </a:prstGeom>
        </p:spPr>
        <p:txBody>
          <a:bodyPr vert="horz" lIns="96485" tIns="48243" rIns="96485" bIns="48243" rtlCol="0" anchor="b"/>
          <a:lstStyle>
            <a:lvl1pPr algn="r">
              <a:defRPr sz="1300"/>
            </a:lvl1pPr>
          </a:lstStyle>
          <a:p>
            <a:fld id="{16171B38-89CD-4476-A154-CA415C9CEC75}" type="slidenum">
              <a:rPr lang="en-GB" smtClean="0"/>
              <a:t>‹#›</a:t>
            </a:fld>
            <a:endParaRPr lang="en-GB"/>
          </a:p>
        </p:txBody>
      </p:sp>
    </p:spTree>
    <p:extLst>
      <p:ext uri="{BB962C8B-B14F-4D97-AF65-F5344CB8AC3E}">
        <p14:creationId xmlns:p14="http://schemas.microsoft.com/office/powerpoint/2010/main" val="26426880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945659" cy="498056"/>
          </a:xfrm>
          <a:prstGeom prst="rect">
            <a:avLst/>
          </a:prstGeom>
          <a:noFill/>
          <a:ln>
            <a:noFill/>
          </a:ln>
        </p:spPr>
        <p:txBody>
          <a:bodyPr spcFirstLastPara="1" wrap="square" lIns="94164" tIns="47070" rIns="94164" bIns="47070" anchor="t" anchorCtr="0">
            <a:noAutofit/>
          </a:bodyPr>
          <a:lstStyle>
            <a:lvl1pPr marR="0" lvl="0" algn="l" rtl="0">
              <a:spcBef>
                <a:spcPts val="0"/>
              </a:spcBef>
              <a:spcAft>
                <a:spcPts val="0"/>
              </a:spcAft>
              <a:buSzPts val="1400"/>
              <a:buNone/>
              <a:defRPr sz="13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4" y="1"/>
            <a:ext cx="2945659" cy="498056"/>
          </a:xfrm>
          <a:prstGeom prst="rect">
            <a:avLst/>
          </a:prstGeom>
          <a:noFill/>
          <a:ln>
            <a:noFill/>
          </a:ln>
        </p:spPr>
        <p:txBody>
          <a:bodyPr spcFirstLastPara="1" wrap="square" lIns="94164" tIns="47070" rIns="94164" bIns="47070" anchor="t" anchorCtr="0">
            <a:noAutofit/>
          </a:bodyPr>
          <a:lstStyle>
            <a:lvl1pPr marR="0" lvl="0" algn="r" rtl="0">
              <a:spcBef>
                <a:spcPts val="0"/>
              </a:spcBef>
              <a:spcAft>
                <a:spcPts val="0"/>
              </a:spcAft>
              <a:buSzPts val="1400"/>
              <a:buNone/>
              <a:defRPr sz="13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5"/>
            <a:ext cx="2945659" cy="498055"/>
          </a:xfrm>
          <a:prstGeom prst="rect">
            <a:avLst/>
          </a:prstGeom>
          <a:noFill/>
          <a:ln>
            <a:noFill/>
          </a:ln>
        </p:spPr>
        <p:txBody>
          <a:bodyPr spcFirstLastPara="1" wrap="square" lIns="94164" tIns="47070" rIns="94164" bIns="47070" anchor="b" anchorCtr="0">
            <a:noAutofit/>
          </a:bodyPr>
          <a:lstStyle>
            <a:lvl1pPr marR="0" lvl="0" algn="l" rtl="0">
              <a:spcBef>
                <a:spcPts val="0"/>
              </a:spcBef>
              <a:spcAft>
                <a:spcPts val="0"/>
              </a:spcAft>
              <a:buSzPts val="1400"/>
              <a:buNone/>
              <a:defRPr sz="13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9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sz="1300" smtClean="0">
                <a:solidFill>
                  <a:schemeClr val="dk1"/>
                </a:solidFill>
                <a:latin typeface="Calibri"/>
                <a:ea typeface="Calibri"/>
                <a:cs typeface="Calibri"/>
                <a:sym typeface="Calibri"/>
              </a:rPr>
              <a:pPr algn="r"/>
              <a:t>‹#›</a:t>
            </a:fld>
            <a:endParaRPr lang="en-GB" sz="130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1: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a:p>
        </p:txBody>
      </p:sp>
      <p:sp>
        <p:nvSpPr>
          <p:cNvPr id="93" name="Google Shape;93;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a:p>
        </p:txBody>
      </p:sp>
      <p:sp>
        <p:nvSpPr>
          <p:cNvPr id="105" name="Google Shape;105;p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0" name="Google Shape;110;p4: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dirty="0">
                <a:latin typeface="Arial"/>
                <a:ea typeface="Arial"/>
                <a:cs typeface="Arial"/>
                <a:sym typeface="Arial"/>
              </a:rPr>
              <a:t>Correct terminology should be introduced from YR onwards. </a:t>
            </a:r>
            <a:endParaRPr dirty="0"/>
          </a:p>
          <a:p>
            <a:pPr marL="0" indent="0"/>
            <a:endParaRPr dirty="0">
              <a:latin typeface="Arial"/>
              <a:ea typeface="Arial"/>
              <a:cs typeface="Arial"/>
              <a:sym typeface="Arial"/>
            </a:endParaRPr>
          </a:p>
          <a:p>
            <a:pPr marL="0" indent="0"/>
            <a:r>
              <a:rPr lang="en-GB" dirty="0">
                <a:latin typeface="Arial"/>
                <a:ea typeface="Arial"/>
                <a:cs typeface="Arial"/>
                <a:sym typeface="Arial"/>
              </a:rPr>
              <a:t>Children do not have a problem using phonic terminology (in fact they are often very proud of their ability to do so).  </a:t>
            </a:r>
            <a:endParaRPr dirty="0"/>
          </a:p>
          <a:p>
            <a:pPr marL="0" indent="0"/>
            <a:endParaRPr dirty="0"/>
          </a:p>
          <a:p>
            <a:pPr marL="0" indent="0">
              <a:buClr>
                <a:schemeClr val="dk1"/>
              </a:buClr>
              <a:buSzPts val="1200"/>
            </a:pPr>
            <a:r>
              <a:rPr lang="en-GB" dirty="0">
                <a:latin typeface="Arial"/>
                <a:ea typeface="Arial"/>
                <a:cs typeface="Arial"/>
                <a:sym typeface="Arial"/>
              </a:rPr>
              <a:t>we wouldn’t teach  3-D shapes to children and using the word ‘ball’ instead of ‘sphere’ or ‘box’ instead of cube/cuboid. </a:t>
            </a:r>
            <a:endParaRPr dirty="0"/>
          </a:p>
          <a:p>
            <a:pPr marL="0" indent="0"/>
            <a:endParaRPr dirty="0"/>
          </a:p>
          <a:p>
            <a:pPr marL="0" indent="0">
              <a:buClr>
                <a:schemeClr val="dk1"/>
              </a:buClr>
              <a:buSzPts val="1200"/>
            </a:pPr>
            <a:r>
              <a:rPr lang="en-GB" dirty="0">
                <a:latin typeface="Arial"/>
                <a:ea typeface="Arial"/>
                <a:cs typeface="Arial"/>
                <a:sym typeface="Arial"/>
              </a:rPr>
              <a:t>Using phonic terminology from the outset ensures accuracy and promotes shared understanding between practitioners  and practitioners and children.</a:t>
            </a:r>
            <a:endParaRPr dirty="0"/>
          </a:p>
          <a:p>
            <a:pPr marL="0" indent="0"/>
            <a:endParaRPr dirty="0"/>
          </a:p>
        </p:txBody>
      </p:sp>
      <p:sp>
        <p:nvSpPr>
          <p:cNvPr id="111" name="Google Shape;111;p4: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5: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a:p>
        </p:txBody>
      </p:sp>
      <p:sp>
        <p:nvSpPr>
          <p:cNvPr id="118" name="Google Shape;118;p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8: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a:p>
        </p:txBody>
      </p:sp>
      <p:sp>
        <p:nvSpPr>
          <p:cNvPr id="137" name="Google Shape;137;p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9: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a:p>
        </p:txBody>
      </p:sp>
      <p:sp>
        <p:nvSpPr>
          <p:cNvPr id="144" name="Google Shape;144;p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6: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a:p>
        </p:txBody>
      </p:sp>
      <p:sp>
        <p:nvSpPr>
          <p:cNvPr id="125" name="Google Shape;125;p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7: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a:p>
        </p:txBody>
      </p:sp>
      <p:sp>
        <p:nvSpPr>
          <p:cNvPr id="131" name="Google Shape;131;p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1" name="Google Shape;151;p10: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endParaRPr/>
          </a:p>
        </p:txBody>
      </p:sp>
      <p:sp>
        <p:nvSpPr>
          <p:cNvPr id="152" name="Google Shape;152;p10: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1: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a:p>
        </p:txBody>
      </p:sp>
      <p:sp>
        <p:nvSpPr>
          <p:cNvPr id="159" name="Google Shape;159;p1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2: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a:p>
        </p:txBody>
      </p:sp>
      <p:sp>
        <p:nvSpPr>
          <p:cNvPr id="166" name="Google Shape;166;p1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2" name="Google Shape;172;p13: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a:solidFill>
                  <a:schemeClr val="dk1"/>
                </a:solidFill>
                <a:latin typeface="Arial"/>
                <a:ea typeface="Arial"/>
                <a:cs typeface="Arial"/>
                <a:sym typeface="Arial"/>
              </a:rPr>
              <a:t>Some schools do not follow the ‘Letters and Sounds’ scheme or they supplement it using other phonics schemes.</a:t>
            </a:r>
            <a:endParaRPr>
              <a:solidFill>
                <a:schemeClr val="dk1"/>
              </a:solidFill>
              <a:latin typeface="Arial"/>
              <a:ea typeface="Arial"/>
              <a:cs typeface="Arial"/>
              <a:sym typeface="Arial"/>
            </a:endParaRPr>
          </a:p>
          <a:p>
            <a:pPr marL="0" indent="0"/>
            <a:r>
              <a:rPr lang="en-GB">
                <a:solidFill>
                  <a:schemeClr val="dk1"/>
                </a:solidFill>
                <a:latin typeface="Arial"/>
                <a:ea typeface="Arial"/>
                <a:cs typeface="Arial"/>
                <a:sym typeface="Arial"/>
              </a:rPr>
              <a:t> </a:t>
            </a:r>
            <a:endParaRPr/>
          </a:p>
          <a:p>
            <a:pPr marL="0" indent="0">
              <a:spcBef>
                <a:spcPts val="618"/>
              </a:spcBef>
            </a:pPr>
            <a:r>
              <a:rPr lang="en-GB">
                <a:solidFill>
                  <a:schemeClr val="dk1"/>
                </a:solidFill>
                <a:latin typeface="Arial"/>
                <a:ea typeface="Arial"/>
                <a:cs typeface="Arial"/>
                <a:sym typeface="Arial"/>
              </a:rPr>
              <a:t>Examples include ‘Letterland’, ‘Jolly Phonics’ and ‘Read Write Inc.’.</a:t>
            </a:r>
            <a:endParaRPr>
              <a:solidFill>
                <a:schemeClr val="dk1"/>
              </a:solidFill>
              <a:latin typeface="Arial"/>
              <a:ea typeface="Arial"/>
              <a:cs typeface="Arial"/>
              <a:sym typeface="Arial"/>
            </a:endParaRPr>
          </a:p>
          <a:p>
            <a:pPr marL="0" indent="0"/>
            <a:endParaRPr>
              <a:solidFill>
                <a:schemeClr val="dk1"/>
              </a:solidFill>
              <a:latin typeface="Arial"/>
              <a:ea typeface="Arial"/>
              <a:cs typeface="Arial"/>
              <a:sym typeface="Arial"/>
            </a:endParaRPr>
          </a:p>
          <a:p>
            <a:pPr marL="0" indent="0">
              <a:spcBef>
                <a:spcPts val="618"/>
              </a:spcBef>
            </a:pPr>
            <a:r>
              <a:rPr lang="en-GB">
                <a:solidFill>
                  <a:schemeClr val="dk1"/>
                </a:solidFill>
                <a:latin typeface="Arial"/>
                <a:ea typeface="Arial"/>
                <a:cs typeface="Arial"/>
                <a:sym typeface="Arial"/>
              </a:rPr>
              <a:t>All these schemes have the same ultimate aim, which is to use a synthetic phonics approach to teach children to read quickly, fluently and with understanding.</a:t>
            </a:r>
            <a:endParaRPr>
              <a:solidFill>
                <a:schemeClr val="dk1"/>
              </a:solidFill>
              <a:latin typeface="Arial"/>
              <a:ea typeface="Arial"/>
              <a:cs typeface="Arial"/>
              <a:sym typeface="Arial"/>
            </a:endParaRPr>
          </a:p>
          <a:p>
            <a:pPr marL="0" indent="0"/>
            <a:endParaRPr/>
          </a:p>
        </p:txBody>
      </p:sp>
      <p:sp>
        <p:nvSpPr>
          <p:cNvPr id="173" name="Google Shape;173;p13: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1" name="Google Shape;181;p14: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dirty="0">
                <a:latin typeface="Arial"/>
                <a:ea typeface="Arial"/>
                <a:cs typeface="Arial"/>
                <a:sym typeface="Arial"/>
              </a:rPr>
              <a:t>Point out the vital importance of phase 1 in developing speaking and listening skills and phonological awareness and explain how it ‘paves the way’ for a phonic programme to begin.  </a:t>
            </a:r>
            <a:endParaRPr dirty="0"/>
          </a:p>
          <a:p>
            <a:pPr marL="0" indent="0"/>
            <a:r>
              <a:rPr lang="en-GB" dirty="0">
                <a:latin typeface="Arial"/>
                <a:ea typeface="Arial"/>
                <a:cs typeface="Arial"/>
                <a:sym typeface="Arial"/>
              </a:rPr>
              <a:t>Remind practitioners that phase 1 continues well beyond the introduction of phase 2.    </a:t>
            </a:r>
            <a:endParaRPr dirty="0"/>
          </a:p>
          <a:p>
            <a:pPr marL="0" indent="0"/>
            <a:r>
              <a:rPr lang="en-GB" dirty="0">
                <a:latin typeface="Arial"/>
                <a:ea typeface="Arial"/>
                <a:cs typeface="Arial"/>
                <a:sym typeface="Arial"/>
              </a:rPr>
              <a:t>Talk about the necessity of sharing this vital stage in children’s literacy development with parents and encouraging parents to promote children’s speaking and listening skills. </a:t>
            </a:r>
            <a:endParaRPr dirty="0"/>
          </a:p>
          <a:p>
            <a:pPr marL="0" indent="0"/>
            <a:r>
              <a:rPr lang="en-GB" dirty="0">
                <a:latin typeface="Arial"/>
                <a:ea typeface="Arial"/>
                <a:cs typeface="Arial"/>
                <a:sym typeface="Arial"/>
              </a:rPr>
              <a:t>Remind </a:t>
            </a:r>
            <a:r>
              <a:rPr lang="en-GB" dirty="0" smtClean="0">
                <a:latin typeface="Arial"/>
                <a:ea typeface="Arial"/>
                <a:cs typeface="Arial"/>
                <a:sym typeface="Arial"/>
              </a:rPr>
              <a:t>staff </a:t>
            </a:r>
            <a:r>
              <a:rPr lang="en-GB" dirty="0">
                <a:latin typeface="Arial"/>
                <a:ea typeface="Arial"/>
                <a:cs typeface="Arial"/>
                <a:sym typeface="Arial"/>
              </a:rPr>
              <a:t>that they need to think constantly about early intervention for children with special educational needs (SEN) or children learning English as an additional language (EAL).</a:t>
            </a:r>
            <a:endParaRPr dirty="0"/>
          </a:p>
          <a:p>
            <a:pPr marL="0" indent="0"/>
            <a:endParaRPr dirty="0"/>
          </a:p>
        </p:txBody>
      </p:sp>
      <p:sp>
        <p:nvSpPr>
          <p:cNvPr id="182" name="Google Shape;182;p14: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1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3" name="Google Shape;193;p15: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dirty="0"/>
              <a:t>Environmental sounds – sounds we hear around us every day; listening to and imitating sounds; how to be a good listener. Ideas – make sounds to copy, e.g. </a:t>
            </a:r>
            <a:r>
              <a:rPr lang="en-GB" dirty="0" err="1"/>
              <a:t>sh</a:t>
            </a:r>
            <a:r>
              <a:rPr lang="en-GB" dirty="0"/>
              <a:t> </a:t>
            </a:r>
            <a:r>
              <a:rPr lang="en-GB" dirty="0" err="1"/>
              <a:t>sh</a:t>
            </a:r>
            <a:r>
              <a:rPr lang="en-GB" dirty="0"/>
              <a:t> </a:t>
            </a:r>
            <a:r>
              <a:rPr lang="en-GB" dirty="0" err="1"/>
              <a:t>sh</a:t>
            </a:r>
            <a:r>
              <a:rPr lang="en-GB" dirty="0"/>
              <a:t>, </a:t>
            </a:r>
            <a:r>
              <a:rPr lang="en-GB" dirty="0" err="1"/>
              <a:t>zzzzzz</a:t>
            </a:r>
            <a:r>
              <a:rPr lang="en-GB" dirty="0"/>
              <a:t>, p-p-p-p; go on a ‘listening walk’ – what can you hear?; talk about how to be a good listener; sing songs that require repetition and response, e.g. ‘Old MacDonald’.</a:t>
            </a:r>
            <a:endParaRPr dirty="0"/>
          </a:p>
          <a:p>
            <a:pPr marL="0" indent="0"/>
            <a:endParaRPr dirty="0"/>
          </a:p>
          <a:p>
            <a:pPr marL="0" indent="0"/>
            <a:r>
              <a:rPr lang="en-GB" dirty="0"/>
              <a:t>Instrumental sounds – listening to and discriminating the sounds made by different instruments. Ideas – make sounds with a range of different instruments (non-musical instruments such as pots, pans, home-made shakers will all do); play an echo game where children have to copy a rhythm; hide an instrument behind a box or screen and play it, children have to say which instrument you are playing.</a:t>
            </a:r>
            <a:endParaRPr dirty="0"/>
          </a:p>
          <a:p>
            <a:pPr marL="0" indent="0"/>
            <a:endParaRPr dirty="0"/>
          </a:p>
          <a:p>
            <a:pPr marL="0" indent="0"/>
            <a:r>
              <a:rPr lang="en-GB" dirty="0"/>
              <a:t>Body percussion – using the body to create sounds and follow a song, rhyme or beat. Ideas – sing songs that require actions, such as ‘Wind the Bobbin Up’, ‘Heads, Shoulders, Knees and Toes’, ‘If You’re Happy and You Know It, Clap Your Hands’; pass a body percussion sound around a group, e.g. sit in a circle or opposite one another, take turns to produce a body percussion sound which is then passed on, e.g. tap on shoulders, clap hands, stamp feet.</a:t>
            </a:r>
            <a:endParaRPr dirty="0"/>
          </a:p>
          <a:p>
            <a:pPr marL="0" indent="0"/>
            <a:endParaRPr dirty="0"/>
          </a:p>
          <a:p>
            <a:pPr marL="0" indent="0"/>
            <a:r>
              <a:rPr lang="en-GB" dirty="0"/>
              <a:t>Rhythm and rhyme – recognising rhythms and rhymes in songs, speech and nursery rhymes. Ideas – sing and chant rhyming songs; read stories with repetition and rhyme, e.g. ‘The Gingerbread Man’, ‘Each Peach Pear Plum’; play a matching game with pictures of rhyming objects, e.g. frog/dog, hat/cat, mouse/house; clap the rhythm of phrases and rhymes or the syllables in words or names; play ‘I Spy’ – ‘I spy, with my little eye, something that rhymes with….’ Example game on next slide.</a:t>
            </a:r>
            <a:endParaRPr dirty="0"/>
          </a:p>
          <a:p>
            <a:pPr marL="0" indent="0"/>
            <a:endParaRPr dirty="0"/>
          </a:p>
        </p:txBody>
      </p:sp>
      <p:sp>
        <p:nvSpPr>
          <p:cNvPr id="194" name="Google Shape;194;p15: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16: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buClr>
                <a:schemeClr val="dk1"/>
              </a:buClr>
              <a:buSzPts val="1200"/>
            </a:pPr>
            <a:r>
              <a:rPr lang="en-GB" dirty="0">
                <a:latin typeface="Arial"/>
                <a:ea typeface="Arial"/>
                <a:cs typeface="Arial"/>
                <a:sym typeface="Arial"/>
              </a:rPr>
              <a:t>Children also begin to blend the sounds to make words. By the end of Phase 2, children will be able to read some ‘vowel-consonant’ (</a:t>
            </a:r>
            <a:r>
              <a:rPr lang="en-GB" dirty="0" err="1">
                <a:latin typeface="Arial"/>
                <a:ea typeface="Arial"/>
                <a:cs typeface="Arial"/>
                <a:sym typeface="Arial"/>
              </a:rPr>
              <a:t>vc</a:t>
            </a:r>
            <a:r>
              <a:rPr lang="en-GB" dirty="0">
                <a:latin typeface="Arial"/>
                <a:ea typeface="Arial"/>
                <a:cs typeface="Arial"/>
                <a:sym typeface="Arial"/>
              </a:rPr>
              <a:t>) and ‘consonant-vowel-consonant’ (</a:t>
            </a:r>
            <a:r>
              <a:rPr lang="en-GB" dirty="0" err="1">
                <a:latin typeface="Arial"/>
                <a:ea typeface="Arial"/>
                <a:cs typeface="Arial"/>
                <a:sym typeface="Arial"/>
              </a:rPr>
              <a:t>cvc</a:t>
            </a:r>
            <a:r>
              <a:rPr lang="en-GB" dirty="0">
                <a:latin typeface="Arial"/>
                <a:ea typeface="Arial"/>
                <a:cs typeface="Arial"/>
                <a:sym typeface="Arial"/>
              </a:rPr>
              <a:t>) words, e.g. up, in, cat, pin.</a:t>
            </a:r>
            <a:endParaRPr dirty="0"/>
          </a:p>
          <a:p>
            <a:pPr marL="0" indent="0">
              <a:buClr>
                <a:schemeClr val="dk1"/>
              </a:buClr>
              <a:buSzPts val="1200"/>
            </a:pPr>
            <a:endParaRPr dirty="0">
              <a:latin typeface="Arial"/>
              <a:ea typeface="Arial"/>
              <a:cs typeface="Arial"/>
              <a:sym typeface="Arial"/>
            </a:endParaRPr>
          </a:p>
          <a:p>
            <a:pPr marL="0" indent="0"/>
            <a:r>
              <a:rPr lang="en-GB" dirty="0"/>
              <a:t>VIDEO</a:t>
            </a:r>
            <a:endParaRPr dirty="0"/>
          </a:p>
        </p:txBody>
      </p:sp>
      <p:sp>
        <p:nvSpPr>
          <p:cNvPr id="202" name="Google Shape;202;p16: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9" name="Google Shape;209;p17: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333484" indent="-333484">
              <a:buClr>
                <a:srgbClr val="515151"/>
              </a:buClr>
              <a:buSzPts val="900"/>
              <a:buFont typeface="Calibri"/>
              <a:buChar char="•"/>
            </a:pPr>
            <a:r>
              <a:rPr lang="en-GB" dirty="0"/>
              <a:t>teaches 25 graphemes </a:t>
            </a:r>
            <a:endParaRPr dirty="0"/>
          </a:p>
          <a:p>
            <a:pPr marL="333484" indent="-333484">
              <a:spcBef>
                <a:spcPts val="3089"/>
              </a:spcBef>
              <a:buClr>
                <a:srgbClr val="515151"/>
              </a:buClr>
              <a:buSzPts val="900"/>
              <a:buFont typeface="Calibri"/>
              <a:buChar char="•"/>
            </a:pPr>
            <a:r>
              <a:rPr lang="en-GB" dirty="0"/>
              <a:t>children will be able to represent about 42 phonemes by a grapheme</a:t>
            </a:r>
            <a:endParaRPr dirty="0"/>
          </a:p>
          <a:p>
            <a:pPr marL="333484" indent="-333484">
              <a:spcBef>
                <a:spcPts val="3089"/>
              </a:spcBef>
              <a:buClr>
                <a:srgbClr val="515151"/>
              </a:buClr>
              <a:buSzPts val="900"/>
              <a:buFont typeface="Calibri"/>
              <a:buChar char="•"/>
            </a:pPr>
            <a:r>
              <a:rPr lang="en-GB" dirty="0"/>
              <a:t>continue to practice CVC blending and segmentation</a:t>
            </a:r>
            <a:endParaRPr dirty="0"/>
          </a:p>
          <a:p>
            <a:pPr marL="333484" indent="-333484">
              <a:spcBef>
                <a:spcPts val="3089"/>
              </a:spcBef>
              <a:buClr>
                <a:srgbClr val="515151"/>
              </a:buClr>
              <a:buSzPts val="900"/>
              <a:buFont typeface="Calibri"/>
              <a:buChar char="•"/>
            </a:pPr>
            <a:r>
              <a:rPr lang="en-GB" dirty="0"/>
              <a:t>application of their knowledge of blending and segmenting to reading</a:t>
            </a:r>
            <a:endParaRPr dirty="0"/>
          </a:p>
          <a:p>
            <a:pPr marL="333484" indent="-333484">
              <a:spcBef>
                <a:spcPts val="3089"/>
              </a:spcBef>
              <a:buClr>
                <a:srgbClr val="515151"/>
              </a:buClr>
              <a:buSzPts val="900"/>
              <a:buFont typeface="Calibri"/>
              <a:buChar char="•"/>
            </a:pPr>
            <a:r>
              <a:rPr lang="en-GB" dirty="0"/>
              <a:t>learn to read some more tricky words</a:t>
            </a:r>
            <a:endParaRPr dirty="0"/>
          </a:p>
          <a:p>
            <a:pPr marL="333484" indent="-333484">
              <a:spcBef>
                <a:spcPts val="3089"/>
              </a:spcBef>
              <a:buClr>
                <a:srgbClr val="515151"/>
              </a:buClr>
              <a:buSzPts val="900"/>
              <a:buFont typeface="Calibri"/>
              <a:buChar char="•"/>
            </a:pPr>
            <a:r>
              <a:rPr lang="en-GB" dirty="0"/>
              <a:t>learn to spell some of these words</a:t>
            </a:r>
            <a:endParaRPr dirty="0"/>
          </a:p>
          <a:p>
            <a:pPr marL="0" indent="0"/>
            <a:endParaRPr dirty="0"/>
          </a:p>
        </p:txBody>
      </p:sp>
      <p:sp>
        <p:nvSpPr>
          <p:cNvPr id="210" name="Google Shape;210;p17: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7" name="Google Shape;217;p18: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endParaRPr/>
          </a:p>
        </p:txBody>
      </p:sp>
      <p:sp>
        <p:nvSpPr>
          <p:cNvPr id="218" name="Google Shape;218;p18: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5" name="Google Shape;225;p19: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a:solidFill>
                  <a:schemeClr val="dk1"/>
                </a:solidFill>
                <a:latin typeface="Arial"/>
                <a:ea typeface="Arial"/>
                <a:cs typeface="Arial"/>
                <a:sym typeface="Arial"/>
              </a:rPr>
              <a:t>Children will broaden their knowledge of graphemes and phonemes. </a:t>
            </a:r>
            <a:endParaRPr/>
          </a:p>
          <a:p>
            <a:pPr marL="0" indent="0"/>
            <a:r>
              <a:rPr lang="en-GB">
                <a:solidFill>
                  <a:schemeClr val="dk1"/>
                </a:solidFill>
                <a:latin typeface="Arial"/>
                <a:ea typeface="Arial"/>
                <a:cs typeface="Arial"/>
                <a:sym typeface="Arial"/>
              </a:rPr>
              <a:t> </a:t>
            </a:r>
            <a:endParaRPr/>
          </a:p>
          <a:p>
            <a:pPr marL="0" indent="0"/>
            <a:r>
              <a:rPr lang="en-GB">
                <a:solidFill>
                  <a:schemeClr val="dk1"/>
                </a:solidFill>
                <a:latin typeface="Arial"/>
                <a:ea typeface="Arial"/>
                <a:cs typeface="Arial"/>
                <a:sym typeface="Arial"/>
              </a:rPr>
              <a:t>They will learn alternative ways of spelling the phonemes they have already learnt.</a:t>
            </a:r>
            <a:endParaRPr/>
          </a:p>
          <a:p>
            <a:pPr marL="0" indent="0"/>
            <a:endParaRPr>
              <a:solidFill>
                <a:schemeClr val="dk1"/>
              </a:solidFill>
              <a:latin typeface="Arial"/>
              <a:ea typeface="Arial"/>
              <a:cs typeface="Arial"/>
              <a:sym typeface="Arial"/>
            </a:endParaRPr>
          </a:p>
          <a:p>
            <a:pPr marL="0" indent="0"/>
            <a:r>
              <a:rPr lang="en-GB">
                <a:solidFill>
                  <a:schemeClr val="dk1"/>
                </a:solidFill>
                <a:latin typeface="Arial"/>
                <a:ea typeface="Arial"/>
                <a:cs typeface="Arial"/>
                <a:sym typeface="Arial"/>
              </a:rPr>
              <a:t>They will learn strategies to help them choose the correct grapheme for spelling.</a:t>
            </a:r>
            <a:endParaRPr/>
          </a:p>
          <a:p>
            <a:pPr marL="0" indent="0"/>
            <a:endParaRPr>
              <a:solidFill>
                <a:schemeClr val="dk1"/>
              </a:solidFill>
              <a:latin typeface="Arial"/>
              <a:ea typeface="Arial"/>
              <a:cs typeface="Arial"/>
              <a:sym typeface="Arial"/>
            </a:endParaRPr>
          </a:p>
          <a:p>
            <a:pPr marL="0" indent="0"/>
            <a:r>
              <a:rPr lang="en-GB">
                <a:solidFill>
                  <a:schemeClr val="dk1"/>
                </a:solidFill>
                <a:latin typeface="Arial"/>
                <a:ea typeface="Arial"/>
                <a:cs typeface="Arial"/>
                <a:sym typeface="Arial"/>
              </a:rPr>
              <a:t>Children will be reading with more and more fluency, no longer needing to ‘sound out’ most familiar words.</a:t>
            </a:r>
            <a:endParaRPr>
              <a:solidFill>
                <a:schemeClr val="dk1"/>
              </a:solidFill>
              <a:latin typeface="Arial"/>
              <a:ea typeface="Arial"/>
              <a:cs typeface="Arial"/>
              <a:sym typeface="Arial"/>
            </a:endParaRPr>
          </a:p>
          <a:p>
            <a:pPr marL="0" indent="0"/>
            <a:endParaRPr/>
          </a:p>
        </p:txBody>
      </p:sp>
      <p:sp>
        <p:nvSpPr>
          <p:cNvPr id="226" name="Google Shape;226;p19: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2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3" name="Google Shape;233;p20: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dirty="0" err="1" smtClean="0"/>
              <a:t>Alphablocks</a:t>
            </a:r>
            <a:r>
              <a:rPr lang="en-GB" baseline="0" dirty="0" smtClean="0"/>
              <a:t> magic e </a:t>
            </a:r>
            <a:endParaRPr dirty="0"/>
          </a:p>
        </p:txBody>
      </p:sp>
      <p:sp>
        <p:nvSpPr>
          <p:cNvPr id="234" name="Google Shape;234;p20: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2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21: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dirty="0">
                <a:solidFill>
                  <a:schemeClr val="dk1"/>
                </a:solidFill>
                <a:latin typeface="Arial"/>
                <a:ea typeface="Arial"/>
                <a:cs typeface="Arial"/>
                <a:sym typeface="Arial"/>
              </a:rPr>
              <a:t>At this stage, children can read hundreds of words automatically. They are now reading for pleasure and reading to learn rather than learning to read.</a:t>
            </a:r>
            <a:endParaRPr dirty="0"/>
          </a:p>
          <a:p>
            <a:pPr marL="0" indent="0">
              <a:spcBef>
                <a:spcPts val="618"/>
              </a:spcBef>
            </a:pPr>
            <a:endParaRPr dirty="0">
              <a:solidFill>
                <a:schemeClr val="dk1"/>
              </a:solidFill>
              <a:latin typeface="Arial"/>
              <a:ea typeface="Arial"/>
              <a:cs typeface="Arial"/>
              <a:sym typeface="Arial"/>
            </a:endParaRPr>
          </a:p>
          <a:p>
            <a:pPr marL="0" indent="0">
              <a:spcBef>
                <a:spcPts val="618"/>
              </a:spcBef>
            </a:pPr>
            <a:r>
              <a:rPr lang="en-GB" dirty="0">
                <a:solidFill>
                  <a:schemeClr val="dk1"/>
                </a:solidFill>
                <a:latin typeface="Arial"/>
                <a:ea typeface="Arial"/>
                <a:cs typeface="Arial"/>
                <a:sym typeface="Arial"/>
              </a:rPr>
              <a:t>They can decode words quickly and silently and only need to sound out longer or more unfamiliar words.</a:t>
            </a:r>
            <a:endParaRPr dirty="0">
              <a:solidFill>
                <a:schemeClr val="dk1"/>
              </a:solidFill>
              <a:latin typeface="Arial"/>
              <a:ea typeface="Arial"/>
              <a:cs typeface="Arial"/>
              <a:sym typeface="Arial"/>
            </a:endParaRPr>
          </a:p>
          <a:p>
            <a:pPr marL="0" indent="0"/>
            <a:endParaRPr dirty="0"/>
          </a:p>
          <a:p>
            <a:pPr marL="0" indent="0">
              <a:buClr>
                <a:schemeClr val="dk1"/>
              </a:buClr>
              <a:buSzPts val="1200"/>
            </a:pPr>
            <a:r>
              <a:rPr lang="en-GB" dirty="0">
                <a:latin typeface="Arial"/>
                <a:ea typeface="Arial"/>
                <a:cs typeface="Arial"/>
                <a:sym typeface="Arial"/>
              </a:rPr>
              <a:t>Children should be able to read the 300 high-frequency words.  </a:t>
            </a:r>
            <a:endParaRPr dirty="0"/>
          </a:p>
          <a:p>
            <a:pPr marL="0" indent="0">
              <a:buClr>
                <a:schemeClr val="dk1"/>
              </a:buClr>
              <a:buSzPts val="1200"/>
            </a:pPr>
            <a:r>
              <a:rPr lang="en-GB" dirty="0">
                <a:latin typeface="Arial"/>
                <a:ea typeface="Arial"/>
                <a:cs typeface="Arial"/>
                <a:sym typeface="Arial"/>
              </a:rPr>
              <a:t>At this point, it is important that comprehension strategies are developed so that children clarify meaning, ask and answer questions about the texts that they are reading, construct mental images during reading and summarise what they have read.</a:t>
            </a:r>
            <a:endParaRPr dirty="0"/>
          </a:p>
          <a:p>
            <a:pPr marL="0" indent="0"/>
            <a:endParaRPr dirty="0"/>
          </a:p>
        </p:txBody>
      </p:sp>
      <p:sp>
        <p:nvSpPr>
          <p:cNvPr id="242" name="Google Shape;242;p21: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p22: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endParaRPr/>
          </a:p>
        </p:txBody>
      </p:sp>
      <p:sp>
        <p:nvSpPr>
          <p:cNvPr id="250" name="Google Shape;250;p22: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23:notes"/>
          <p:cNvSpPr txBox="1">
            <a:spLocks noGrp="1"/>
          </p:cNvSpPr>
          <p:nvPr>
            <p:ph type="body" idx="1"/>
          </p:nvPr>
        </p:nvSpPr>
        <p:spPr>
          <a:xfrm>
            <a:off x="679768" y="4777196"/>
            <a:ext cx="5438140" cy="3908614"/>
          </a:xfrm>
          <a:prstGeom prst="rect">
            <a:avLst/>
          </a:prstGeom>
        </p:spPr>
        <p:txBody>
          <a:bodyPr spcFirstLastPara="1" wrap="square" lIns="94164" tIns="47070" rIns="94164" bIns="47070" anchor="t" anchorCtr="0">
            <a:noAutofit/>
          </a:bodyPr>
          <a:lstStyle/>
          <a:p>
            <a:pPr marL="0" indent="0"/>
            <a:endParaRPr dirty="0"/>
          </a:p>
        </p:txBody>
      </p:sp>
      <p:sp>
        <p:nvSpPr>
          <p:cNvPr id="257" name="Google Shape;257;p2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2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0" name="Google Shape;270;p25: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dirty="0" smtClean="0"/>
              <a:t>Show</a:t>
            </a:r>
            <a:r>
              <a:rPr lang="en-GB" baseline="0" dirty="0" smtClean="0"/>
              <a:t> example activities </a:t>
            </a:r>
            <a:endParaRPr dirty="0"/>
          </a:p>
        </p:txBody>
      </p:sp>
      <p:sp>
        <p:nvSpPr>
          <p:cNvPr id="271" name="Google Shape;271;p25: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3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4" name="Google Shape;314;p30: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a:t>Use document </a:t>
            </a:r>
            <a:endParaRPr/>
          </a:p>
        </p:txBody>
      </p:sp>
      <p:sp>
        <p:nvSpPr>
          <p:cNvPr id="315" name="Google Shape;315;p30: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2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7" name="Google Shape;277;p26: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endParaRPr dirty="0"/>
          </a:p>
        </p:txBody>
      </p:sp>
      <p:sp>
        <p:nvSpPr>
          <p:cNvPr id="278" name="Google Shape;278;p26: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2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1" name="Google Shape;301;p29: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endParaRPr/>
          </a:p>
        </p:txBody>
      </p:sp>
      <p:sp>
        <p:nvSpPr>
          <p:cNvPr id="302" name="Google Shape;302;p29: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3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0" name="Google Shape;320;p31:notes"/>
          <p:cNvSpPr txBox="1">
            <a:spLocks noGrp="1"/>
          </p:cNvSpPr>
          <p:nvPr>
            <p:ph type="body" idx="1"/>
          </p:nvPr>
        </p:nvSpPr>
        <p:spPr>
          <a:xfrm>
            <a:off x="679768" y="4777196"/>
            <a:ext cx="5438140" cy="3908614"/>
          </a:xfrm>
          <a:prstGeom prst="rect">
            <a:avLst/>
          </a:prstGeom>
          <a:noFill/>
          <a:ln>
            <a:noFill/>
          </a:ln>
        </p:spPr>
        <p:txBody>
          <a:bodyPr spcFirstLastPara="1" wrap="square" lIns="94164" tIns="47070" rIns="94164" bIns="47070" anchor="t" anchorCtr="0">
            <a:noAutofit/>
          </a:bodyPr>
          <a:lstStyle/>
          <a:p>
            <a:pPr marL="0" indent="0"/>
            <a:r>
              <a:rPr lang="en-GB"/>
              <a:t>Peer observations</a:t>
            </a:r>
            <a:endParaRPr/>
          </a:p>
          <a:p>
            <a:pPr marL="0" indent="0"/>
            <a:r>
              <a:rPr lang="en-GB"/>
              <a:t>Videos online </a:t>
            </a:r>
            <a:endParaRPr/>
          </a:p>
          <a:p>
            <a:pPr marL="0" indent="0"/>
            <a:r>
              <a:rPr lang="en-GB"/>
              <a:t> </a:t>
            </a:r>
            <a:endParaRPr/>
          </a:p>
          <a:p>
            <a:pPr marL="0" indent="0"/>
            <a:endParaRPr/>
          </a:p>
        </p:txBody>
      </p:sp>
      <p:sp>
        <p:nvSpPr>
          <p:cNvPr id="321" name="Google Shape;321;p31:notes"/>
          <p:cNvSpPr txBox="1">
            <a:spLocks noGrp="1"/>
          </p:cNvSpPr>
          <p:nvPr>
            <p:ph type="sldNum" idx="12"/>
          </p:nvPr>
        </p:nvSpPr>
        <p:spPr>
          <a:xfrm>
            <a:off x="3850444" y="9428585"/>
            <a:ext cx="2945659" cy="498055"/>
          </a:xfrm>
          <a:prstGeom prst="rect">
            <a:avLst/>
          </a:prstGeom>
          <a:noFill/>
          <a:ln>
            <a:noFill/>
          </a:ln>
        </p:spPr>
        <p:txBody>
          <a:bodyPr spcFirstLastPara="1" wrap="square" lIns="94164" tIns="47070" rIns="94164" bIns="47070" anchor="b" anchorCtr="0">
            <a:noAutofit/>
          </a:bodyPr>
          <a:lstStyle/>
          <a:p>
            <a:pPr algn="r"/>
            <a:fld id="{00000000-1234-1234-1234-123412341234}" type="slidenum">
              <a:rPr lang="en-GB"/>
              <a:pPr algn="r"/>
              <a:t>27</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6"/>
        <p:cNvGrpSpPr/>
        <p:nvPr/>
      </p:nvGrpSpPr>
      <p:grpSpPr>
        <a:xfrm>
          <a:off x="0" y="0"/>
          <a:ext cx="0" cy="0"/>
          <a:chOff x="0" y="0"/>
          <a:chExt cx="0" cy="0"/>
        </a:xfrm>
      </p:grpSpPr>
      <p:sp>
        <p:nvSpPr>
          <p:cNvPr id="17" name="Google Shape;17;p33"/>
          <p:cNvSpPr txBox="1">
            <a:spLocks noGrp="1"/>
          </p:cNvSpPr>
          <p:nvPr>
            <p:ph type="ctrTitle"/>
          </p:nvPr>
        </p:nvSpPr>
        <p:spPr>
          <a:xfrm>
            <a:off x="457200" y="4960137"/>
            <a:ext cx="7772400" cy="1463040"/>
          </a:xfrm>
          <a:prstGeom prst="rect">
            <a:avLst/>
          </a:prstGeom>
          <a:noFill/>
          <a:ln>
            <a:noFill/>
          </a:ln>
        </p:spPr>
        <p:txBody>
          <a:bodyPr spcFirstLastPara="1" wrap="square" lIns="91425" tIns="45700" rIns="91425" bIns="45700" anchor="ctr" anchorCtr="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3"/>
          <p:cNvSpPr txBox="1">
            <a:spLocks noGrp="1"/>
          </p:cNvSpPr>
          <p:nvPr>
            <p:ph type="subTitle" idx="1"/>
          </p:nvPr>
        </p:nvSpPr>
        <p:spPr>
          <a:xfrm>
            <a:off x="8610600" y="4960137"/>
            <a:ext cx="3200400" cy="146304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SzPts val="1800"/>
              <a:buNone/>
              <a:defRPr sz="1800">
                <a:solidFill>
                  <a:srgbClr val="0C0C0C"/>
                </a:solidFill>
              </a:defRPr>
            </a:lvl1pPr>
            <a:lvl2pPr lvl="1" algn="ctr">
              <a:lnSpc>
                <a:spcPct val="90000"/>
              </a:lnSpc>
              <a:spcBef>
                <a:spcPts val="200"/>
              </a:spcBef>
              <a:spcAft>
                <a:spcPts val="0"/>
              </a:spcAft>
              <a:buSzPts val="1800"/>
              <a:buNone/>
              <a:defRPr sz="1800"/>
            </a:lvl2pPr>
            <a:lvl3pPr lvl="2" algn="ctr">
              <a:lnSpc>
                <a:spcPct val="90000"/>
              </a:lnSpc>
              <a:spcBef>
                <a:spcPts val="400"/>
              </a:spcBef>
              <a:spcAft>
                <a:spcPts val="0"/>
              </a:spcAft>
              <a:buSzPts val="1800"/>
              <a:buNone/>
              <a:defRPr sz="1800"/>
            </a:lvl3pPr>
            <a:lvl4pPr lvl="3" algn="ctr">
              <a:lnSpc>
                <a:spcPct val="90000"/>
              </a:lnSpc>
              <a:spcBef>
                <a:spcPts val="400"/>
              </a:spcBef>
              <a:spcAft>
                <a:spcPts val="0"/>
              </a:spcAft>
              <a:buSzPts val="1800"/>
              <a:buNone/>
              <a:defRPr sz="1800"/>
            </a:lvl4pPr>
            <a:lvl5pPr lvl="4" algn="ctr">
              <a:lnSpc>
                <a:spcPct val="90000"/>
              </a:lnSpc>
              <a:spcBef>
                <a:spcPts val="400"/>
              </a:spcBef>
              <a:spcAft>
                <a:spcPts val="0"/>
              </a:spcAft>
              <a:buSzPts val="1800"/>
              <a:buNone/>
              <a:defRPr sz="1800"/>
            </a:lvl5pPr>
            <a:lvl6pPr lvl="5" algn="ctr">
              <a:lnSpc>
                <a:spcPct val="90000"/>
              </a:lnSpc>
              <a:spcBef>
                <a:spcPts val="400"/>
              </a:spcBef>
              <a:spcAft>
                <a:spcPts val="0"/>
              </a:spcAft>
              <a:buSzPts val="1800"/>
              <a:buNone/>
              <a:defRPr sz="1800"/>
            </a:lvl6pPr>
            <a:lvl7pPr lvl="6" algn="ctr">
              <a:lnSpc>
                <a:spcPct val="90000"/>
              </a:lnSpc>
              <a:spcBef>
                <a:spcPts val="400"/>
              </a:spcBef>
              <a:spcAft>
                <a:spcPts val="0"/>
              </a:spcAft>
              <a:buSzPts val="1800"/>
              <a:buNone/>
              <a:defRPr sz="1800"/>
            </a:lvl7pPr>
            <a:lvl8pPr lvl="7" algn="ctr">
              <a:lnSpc>
                <a:spcPct val="90000"/>
              </a:lnSpc>
              <a:spcBef>
                <a:spcPts val="400"/>
              </a:spcBef>
              <a:spcAft>
                <a:spcPts val="0"/>
              </a:spcAft>
              <a:buSzPts val="1800"/>
              <a:buNone/>
              <a:defRPr sz="1800"/>
            </a:lvl8pPr>
            <a:lvl9pPr lvl="8" algn="ctr">
              <a:lnSpc>
                <a:spcPct val="90000"/>
              </a:lnSpc>
              <a:spcBef>
                <a:spcPts val="400"/>
              </a:spcBef>
              <a:spcAft>
                <a:spcPts val="400"/>
              </a:spcAft>
              <a:buSzPts val="1800"/>
              <a:buNone/>
              <a:defRPr sz="1800"/>
            </a:lvl9pPr>
          </a:lstStyle>
          <a:p>
            <a:endParaRPr/>
          </a:p>
        </p:txBody>
      </p:sp>
      <p:sp>
        <p:nvSpPr>
          <p:cNvPr id="19" name="Google Shape;19;p33"/>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3"/>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3"/>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22" name="Google Shape;22;p33"/>
          <p:cNvCxnSpPr/>
          <p:nvPr/>
        </p:nvCxnSpPr>
        <p:spPr>
          <a:xfrm rot="10800000">
            <a:off x="8386842" y="5264106"/>
            <a:ext cx="0" cy="914400"/>
          </a:xfrm>
          <a:prstGeom prst="straightConnector1">
            <a:avLst/>
          </a:prstGeom>
          <a:noFill/>
          <a:ln w="19050" cap="flat" cmpd="sng">
            <a:solidFill>
              <a:schemeClr val="accent1"/>
            </a:solidFill>
            <a:prstDash val="solid"/>
            <a:round/>
            <a:headEnd type="none" w="sm" len="sm"/>
            <a:tailEnd type="none" w="sm" len="sm"/>
          </a:ln>
        </p:spPr>
      </p:cxnSp>
      <p:sp>
        <p:nvSpPr>
          <p:cNvPr id="23" name="Google Shape;23;p33"/>
          <p:cNvSpPr/>
          <p:nvPr/>
        </p:nvSpPr>
        <p:spPr>
          <a:xfrm>
            <a:off x="0" y="0"/>
            <a:ext cx="12192000" cy="4572001"/>
          </a:xfrm>
          <a:prstGeom prst="rect">
            <a:avLst/>
          </a:prstGeom>
          <a:blipFill rotWithShape="1">
            <a:blip r:embed="rId2">
              <a:alphaModFix/>
            </a:blip>
            <a:tile tx="-133350" ty="-6350" sx="50000" sy="50000" flip="none" algn="tl"/>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
        <p:cNvGrpSpPr/>
        <p:nvPr/>
      </p:nvGrpSpPr>
      <p:grpSpPr>
        <a:xfrm>
          <a:off x="0" y="0"/>
          <a:ext cx="0" cy="0"/>
          <a:chOff x="0" y="0"/>
          <a:chExt cx="0" cy="0"/>
        </a:xfrm>
      </p:grpSpPr>
      <p:sp>
        <p:nvSpPr>
          <p:cNvPr id="25" name="Google Shape;25;p34"/>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34"/>
          <p:cNvSpPr txBox="1">
            <a:spLocks noGrp="1"/>
          </p:cNvSpPr>
          <p:nvPr>
            <p:ph type="body" idx="1"/>
          </p:nvPr>
        </p:nvSpPr>
        <p:spPr>
          <a:xfrm>
            <a:off x="1024128" y="2286000"/>
            <a:ext cx="9720073" cy="4023360"/>
          </a:xfrm>
          <a:prstGeom prst="rect">
            <a:avLst/>
          </a:prstGeom>
          <a:noFill/>
          <a:ln>
            <a:noFill/>
          </a:ln>
        </p:spPr>
        <p:txBody>
          <a:bodyPr spcFirstLastPara="1" wrap="square" lIns="45700" tIns="45700" rIns="4570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27" name="Google Shape;27;p34"/>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4"/>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34"/>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30"/>
        <p:cNvGrpSpPr/>
        <p:nvPr/>
      </p:nvGrpSpPr>
      <p:grpSpPr>
        <a:xfrm>
          <a:off x="0" y="0"/>
          <a:ext cx="0" cy="0"/>
          <a:chOff x="0" y="0"/>
          <a:chExt cx="0" cy="0"/>
        </a:xfrm>
      </p:grpSpPr>
      <p:sp>
        <p:nvSpPr>
          <p:cNvPr id="31" name="Google Shape;31;p35"/>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5"/>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35"/>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4"/>
        <p:cNvGrpSpPr/>
        <p:nvPr/>
      </p:nvGrpSpPr>
      <p:grpSpPr>
        <a:xfrm>
          <a:off x="0" y="0"/>
          <a:ext cx="0" cy="0"/>
          <a:chOff x="0" y="0"/>
          <a:chExt cx="0" cy="0"/>
        </a:xfrm>
      </p:grpSpPr>
      <p:sp>
        <p:nvSpPr>
          <p:cNvPr id="35" name="Google Shape;35;p36"/>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36"/>
          <p:cNvSpPr txBox="1">
            <a:spLocks noGrp="1"/>
          </p:cNvSpPr>
          <p:nvPr>
            <p:ph type="body" idx="1"/>
          </p:nvPr>
        </p:nvSpPr>
        <p:spPr>
          <a:xfrm>
            <a:off x="1024127" y="2286000"/>
            <a:ext cx="4754880" cy="4023360"/>
          </a:xfrm>
          <a:prstGeom prst="rect">
            <a:avLst/>
          </a:prstGeom>
          <a:noFill/>
          <a:ln>
            <a:noFill/>
          </a:ln>
        </p:spPr>
        <p:txBody>
          <a:bodyPr spcFirstLastPara="1" wrap="square" lIns="45700" tIns="45700" rIns="4570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37" name="Google Shape;37;p36"/>
          <p:cNvSpPr txBox="1">
            <a:spLocks noGrp="1"/>
          </p:cNvSpPr>
          <p:nvPr>
            <p:ph type="body" idx="2"/>
          </p:nvPr>
        </p:nvSpPr>
        <p:spPr>
          <a:xfrm>
            <a:off x="5989320" y="2286000"/>
            <a:ext cx="4754880" cy="4023360"/>
          </a:xfrm>
          <a:prstGeom prst="rect">
            <a:avLst/>
          </a:prstGeom>
          <a:noFill/>
          <a:ln>
            <a:noFill/>
          </a:ln>
        </p:spPr>
        <p:txBody>
          <a:bodyPr spcFirstLastPara="1" wrap="square" lIns="45700" tIns="45700" rIns="4570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38" name="Google Shape;38;p36"/>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6"/>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36"/>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1"/>
        <p:cNvGrpSpPr/>
        <p:nvPr/>
      </p:nvGrpSpPr>
      <p:grpSpPr>
        <a:xfrm>
          <a:off x="0" y="0"/>
          <a:ext cx="0" cy="0"/>
          <a:chOff x="0" y="0"/>
          <a:chExt cx="0" cy="0"/>
        </a:xfrm>
      </p:grpSpPr>
      <p:sp>
        <p:nvSpPr>
          <p:cNvPr id="42" name="Google Shape;42;p37"/>
          <p:cNvSpPr txBox="1">
            <a:spLocks noGrp="1"/>
          </p:cNvSpPr>
          <p:nvPr>
            <p:ph type="title"/>
          </p:nvPr>
        </p:nvSpPr>
        <p:spPr>
          <a:xfrm>
            <a:off x="457200" y="4960137"/>
            <a:ext cx="7772400" cy="1463040"/>
          </a:xfrm>
          <a:prstGeom prst="rect">
            <a:avLst/>
          </a:prstGeom>
          <a:noFill/>
          <a:ln>
            <a:noFill/>
          </a:ln>
        </p:spPr>
        <p:txBody>
          <a:bodyPr spcFirstLastPara="1" wrap="square" lIns="91425" tIns="45700" rIns="91425" bIns="45700" anchor="ctr" anchorCtr="0">
            <a:normAutofit/>
          </a:bodyPr>
          <a:lstStyle>
            <a:lvl1pPr lvl="0" algn="r">
              <a:lnSpc>
                <a:spcPct val="80000"/>
              </a:lnSpc>
              <a:spcBef>
                <a:spcPts val="0"/>
              </a:spcBef>
              <a:spcAft>
                <a:spcPts val="0"/>
              </a:spcAft>
              <a:buClr>
                <a:srgbClr val="0C0C0C"/>
              </a:buClr>
              <a:buSzPts val="5000"/>
              <a:buFont typeface="Twentieth Century"/>
              <a:buNone/>
              <a:defRPr sz="50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37"/>
          <p:cNvSpPr txBox="1">
            <a:spLocks noGrp="1"/>
          </p:cNvSpPr>
          <p:nvPr>
            <p:ph type="body" idx="1"/>
          </p:nvPr>
        </p:nvSpPr>
        <p:spPr>
          <a:xfrm>
            <a:off x="8610600" y="4960137"/>
            <a:ext cx="3200400" cy="1463040"/>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0"/>
              </a:spcBef>
              <a:spcAft>
                <a:spcPts val="0"/>
              </a:spcAft>
              <a:buSzPts val="1800"/>
              <a:buNone/>
              <a:defRPr sz="1800">
                <a:solidFill>
                  <a:srgbClr val="0C0C0C"/>
                </a:solidFill>
              </a:defRPr>
            </a:lvl1pPr>
            <a:lvl2pPr marL="914400" lvl="1" indent="-228600" algn="l">
              <a:lnSpc>
                <a:spcPct val="90000"/>
              </a:lnSpc>
              <a:spcBef>
                <a:spcPts val="200"/>
              </a:spcBef>
              <a:spcAft>
                <a:spcPts val="0"/>
              </a:spcAft>
              <a:buSzPts val="1800"/>
              <a:buNone/>
              <a:defRPr sz="1800">
                <a:solidFill>
                  <a:srgbClr val="888888"/>
                </a:solidFill>
              </a:defRPr>
            </a:lvl2pPr>
            <a:lvl3pPr marL="1371600" lvl="2" indent="-228600" algn="l">
              <a:lnSpc>
                <a:spcPct val="90000"/>
              </a:lnSpc>
              <a:spcBef>
                <a:spcPts val="400"/>
              </a:spcBef>
              <a:spcAft>
                <a:spcPts val="0"/>
              </a:spcAft>
              <a:buSzPts val="1600"/>
              <a:buNone/>
              <a:defRPr sz="1600">
                <a:solidFill>
                  <a:srgbClr val="888888"/>
                </a:solidFill>
              </a:defRPr>
            </a:lvl3pPr>
            <a:lvl4pPr marL="1828800" lvl="3" indent="-228600" algn="l">
              <a:lnSpc>
                <a:spcPct val="90000"/>
              </a:lnSpc>
              <a:spcBef>
                <a:spcPts val="400"/>
              </a:spcBef>
              <a:spcAft>
                <a:spcPts val="0"/>
              </a:spcAft>
              <a:buSzPts val="1400"/>
              <a:buNone/>
              <a:defRPr sz="1400">
                <a:solidFill>
                  <a:srgbClr val="888888"/>
                </a:solidFill>
              </a:defRPr>
            </a:lvl4pPr>
            <a:lvl5pPr marL="2286000" lvl="4" indent="-228600" algn="l">
              <a:lnSpc>
                <a:spcPct val="90000"/>
              </a:lnSpc>
              <a:spcBef>
                <a:spcPts val="400"/>
              </a:spcBef>
              <a:spcAft>
                <a:spcPts val="0"/>
              </a:spcAft>
              <a:buSzPts val="1400"/>
              <a:buNone/>
              <a:defRPr sz="1400">
                <a:solidFill>
                  <a:srgbClr val="888888"/>
                </a:solidFill>
              </a:defRPr>
            </a:lvl5pPr>
            <a:lvl6pPr marL="2743200" lvl="5" indent="-228600" algn="l">
              <a:lnSpc>
                <a:spcPct val="90000"/>
              </a:lnSpc>
              <a:spcBef>
                <a:spcPts val="400"/>
              </a:spcBef>
              <a:spcAft>
                <a:spcPts val="0"/>
              </a:spcAft>
              <a:buSzPts val="1400"/>
              <a:buNone/>
              <a:defRPr sz="1400">
                <a:solidFill>
                  <a:srgbClr val="888888"/>
                </a:solidFill>
              </a:defRPr>
            </a:lvl6pPr>
            <a:lvl7pPr marL="3200400" lvl="6" indent="-228600" algn="l">
              <a:lnSpc>
                <a:spcPct val="90000"/>
              </a:lnSpc>
              <a:spcBef>
                <a:spcPts val="400"/>
              </a:spcBef>
              <a:spcAft>
                <a:spcPts val="0"/>
              </a:spcAft>
              <a:buSzPts val="1400"/>
              <a:buNone/>
              <a:defRPr sz="1400">
                <a:solidFill>
                  <a:srgbClr val="888888"/>
                </a:solidFill>
              </a:defRPr>
            </a:lvl7pPr>
            <a:lvl8pPr marL="3657600" lvl="7" indent="-228600" algn="l">
              <a:lnSpc>
                <a:spcPct val="90000"/>
              </a:lnSpc>
              <a:spcBef>
                <a:spcPts val="400"/>
              </a:spcBef>
              <a:spcAft>
                <a:spcPts val="0"/>
              </a:spcAft>
              <a:buSzPts val="1400"/>
              <a:buNone/>
              <a:defRPr sz="1400">
                <a:solidFill>
                  <a:srgbClr val="888888"/>
                </a:solidFill>
              </a:defRPr>
            </a:lvl8pPr>
            <a:lvl9pPr marL="4114800" lvl="8" indent="-228600" algn="l">
              <a:lnSpc>
                <a:spcPct val="90000"/>
              </a:lnSpc>
              <a:spcBef>
                <a:spcPts val="400"/>
              </a:spcBef>
              <a:spcAft>
                <a:spcPts val="400"/>
              </a:spcAft>
              <a:buSzPts val="1400"/>
              <a:buNone/>
              <a:defRPr sz="1400">
                <a:solidFill>
                  <a:srgbClr val="888888"/>
                </a:solidFill>
              </a:defRPr>
            </a:lvl9pPr>
          </a:lstStyle>
          <a:p>
            <a:endParaRPr/>
          </a:p>
        </p:txBody>
      </p:sp>
      <p:sp>
        <p:nvSpPr>
          <p:cNvPr id="44" name="Google Shape;44;p37"/>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37"/>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37"/>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47" name="Google Shape;47;p37"/>
          <p:cNvCxnSpPr/>
          <p:nvPr/>
        </p:nvCxnSpPr>
        <p:spPr>
          <a:xfrm rot="10800000">
            <a:off x="8386842" y="5264106"/>
            <a:ext cx="0" cy="914400"/>
          </a:xfrm>
          <a:prstGeom prst="straightConnector1">
            <a:avLst/>
          </a:prstGeom>
          <a:noFill/>
          <a:ln w="19050" cap="flat" cmpd="sng">
            <a:solidFill>
              <a:schemeClr val="accent3"/>
            </a:solidFill>
            <a:prstDash val="solid"/>
            <a:round/>
            <a:headEnd type="none" w="sm" len="sm"/>
            <a:tailEnd type="none" w="sm" len="sm"/>
          </a:ln>
        </p:spPr>
      </p:cxnSp>
      <p:sp>
        <p:nvSpPr>
          <p:cNvPr id="48" name="Google Shape;48;p37"/>
          <p:cNvSpPr/>
          <p:nvPr/>
        </p:nvSpPr>
        <p:spPr>
          <a:xfrm>
            <a:off x="0" y="-1"/>
            <a:ext cx="12192000" cy="4572000"/>
          </a:xfrm>
          <a:prstGeom prst="rect">
            <a:avLst/>
          </a:prstGeom>
          <a:blipFill rotWithShape="1">
            <a:blip r:embed="rId2">
              <a:alphaModFix/>
            </a:blip>
            <a:tile tx="-133350" ty="-6350" sx="50000" sy="50000" flip="none" algn="tl"/>
          </a:bli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9"/>
        <p:cNvGrpSpPr/>
        <p:nvPr/>
      </p:nvGrpSpPr>
      <p:grpSpPr>
        <a:xfrm>
          <a:off x="0" y="0"/>
          <a:ext cx="0" cy="0"/>
          <a:chOff x="0" y="0"/>
          <a:chExt cx="0" cy="0"/>
        </a:xfrm>
      </p:grpSpPr>
      <p:sp>
        <p:nvSpPr>
          <p:cNvPr id="50" name="Google Shape;50;p38"/>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8"/>
          <p:cNvSpPr txBox="1">
            <a:spLocks noGrp="1"/>
          </p:cNvSpPr>
          <p:nvPr>
            <p:ph type="body" idx="1"/>
          </p:nvPr>
        </p:nvSpPr>
        <p:spPr>
          <a:xfrm>
            <a:off x="1024128" y="2179636"/>
            <a:ext cx="4754880" cy="822960"/>
          </a:xfrm>
          <a:prstGeom prst="rect">
            <a:avLst/>
          </a:prstGeom>
          <a:noFill/>
          <a:ln>
            <a:noFill/>
          </a:ln>
        </p:spPr>
        <p:txBody>
          <a:bodyPr spcFirstLastPara="1" wrap="square" lIns="137150" tIns="45700" rIns="137150" bIns="45700" anchor="ctr" anchorCtr="0">
            <a:normAutofit/>
          </a:bodyPr>
          <a:lstStyle>
            <a:lvl1pPr marL="457200" lvl="0" indent="-228600" algn="l">
              <a:lnSpc>
                <a:spcPct val="90000"/>
              </a:lnSpc>
              <a:spcBef>
                <a:spcPts val="0"/>
              </a:spcBef>
              <a:spcAft>
                <a:spcPts val="0"/>
              </a:spcAft>
              <a:buSzPts val="2300"/>
              <a:buNone/>
              <a:defRPr sz="2300" b="0" cap="none">
                <a:solidFill>
                  <a:schemeClr val="accent1"/>
                </a:solidFill>
                <a:latin typeface="Twentieth Century"/>
                <a:ea typeface="Twentieth Century"/>
                <a:cs typeface="Twentieth Century"/>
                <a:sym typeface="Twentieth Century"/>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52" name="Google Shape;52;p38"/>
          <p:cNvSpPr txBox="1">
            <a:spLocks noGrp="1"/>
          </p:cNvSpPr>
          <p:nvPr>
            <p:ph type="body" idx="2"/>
          </p:nvPr>
        </p:nvSpPr>
        <p:spPr>
          <a:xfrm>
            <a:off x="1024128" y="2967788"/>
            <a:ext cx="4754880" cy="3341572"/>
          </a:xfrm>
          <a:prstGeom prst="rect">
            <a:avLst/>
          </a:prstGeom>
          <a:noFill/>
          <a:ln>
            <a:noFill/>
          </a:ln>
        </p:spPr>
        <p:txBody>
          <a:bodyPr spcFirstLastPara="1" wrap="square" lIns="45700" tIns="45700" rIns="4570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53" name="Google Shape;53;p38"/>
          <p:cNvSpPr txBox="1">
            <a:spLocks noGrp="1"/>
          </p:cNvSpPr>
          <p:nvPr>
            <p:ph type="body" idx="3"/>
          </p:nvPr>
        </p:nvSpPr>
        <p:spPr>
          <a:xfrm>
            <a:off x="5990888" y="2179636"/>
            <a:ext cx="4754880" cy="822960"/>
          </a:xfrm>
          <a:prstGeom prst="rect">
            <a:avLst/>
          </a:prstGeom>
          <a:noFill/>
          <a:ln>
            <a:noFill/>
          </a:ln>
        </p:spPr>
        <p:txBody>
          <a:bodyPr spcFirstLastPara="1" wrap="square" lIns="137150" tIns="45700" rIns="137150" bIns="45700" anchor="ctr" anchorCtr="0">
            <a:normAutofit/>
          </a:bodyPr>
          <a:lstStyle>
            <a:lvl1pPr marL="457200" lvl="0" indent="-228600" algn="l">
              <a:lnSpc>
                <a:spcPct val="90000"/>
              </a:lnSpc>
              <a:spcBef>
                <a:spcPts val="0"/>
              </a:spcBef>
              <a:spcAft>
                <a:spcPts val="0"/>
              </a:spcAft>
              <a:buSzPts val="2300"/>
              <a:buNone/>
              <a:defRPr sz="2300" b="0" cap="none">
                <a:solidFill>
                  <a:schemeClr val="accent1"/>
                </a:solidFill>
                <a:latin typeface="Twentieth Century"/>
                <a:ea typeface="Twentieth Century"/>
                <a:cs typeface="Twentieth Century"/>
                <a:sym typeface="Twentieth Century"/>
              </a:defRPr>
            </a:lvl1pPr>
            <a:lvl2pPr marL="914400" lvl="1" indent="-228600" algn="l">
              <a:lnSpc>
                <a:spcPct val="90000"/>
              </a:lnSpc>
              <a:spcBef>
                <a:spcPts val="200"/>
              </a:spcBef>
              <a:spcAft>
                <a:spcPts val="0"/>
              </a:spcAft>
              <a:buSzPts val="2000"/>
              <a:buNone/>
              <a:defRPr sz="2000" b="1"/>
            </a:lvl2pPr>
            <a:lvl3pPr marL="1371600" lvl="2" indent="-228600" algn="l">
              <a:lnSpc>
                <a:spcPct val="90000"/>
              </a:lnSpc>
              <a:spcBef>
                <a:spcPts val="400"/>
              </a:spcBef>
              <a:spcAft>
                <a:spcPts val="0"/>
              </a:spcAft>
              <a:buSzPts val="1800"/>
              <a:buNone/>
              <a:defRPr sz="1800" b="1"/>
            </a:lvl3pPr>
            <a:lvl4pPr marL="1828800" lvl="3" indent="-228600" algn="l">
              <a:lnSpc>
                <a:spcPct val="90000"/>
              </a:lnSpc>
              <a:spcBef>
                <a:spcPts val="400"/>
              </a:spcBef>
              <a:spcAft>
                <a:spcPts val="0"/>
              </a:spcAft>
              <a:buSzPts val="1600"/>
              <a:buNone/>
              <a:defRPr sz="1600" b="1"/>
            </a:lvl4pPr>
            <a:lvl5pPr marL="2286000" lvl="4" indent="-228600" algn="l">
              <a:lnSpc>
                <a:spcPct val="90000"/>
              </a:lnSpc>
              <a:spcBef>
                <a:spcPts val="400"/>
              </a:spcBef>
              <a:spcAft>
                <a:spcPts val="0"/>
              </a:spcAft>
              <a:buSzPts val="1600"/>
              <a:buNone/>
              <a:defRPr sz="1600" b="1"/>
            </a:lvl5pPr>
            <a:lvl6pPr marL="2743200" lvl="5" indent="-228600" algn="l">
              <a:lnSpc>
                <a:spcPct val="90000"/>
              </a:lnSpc>
              <a:spcBef>
                <a:spcPts val="400"/>
              </a:spcBef>
              <a:spcAft>
                <a:spcPts val="0"/>
              </a:spcAft>
              <a:buSzPts val="1600"/>
              <a:buNone/>
              <a:defRPr sz="1600" b="1"/>
            </a:lvl6pPr>
            <a:lvl7pPr marL="3200400" lvl="6" indent="-228600" algn="l">
              <a:lnSpc>
                <a:spcPct val="90000"/>
              </a:lnSpc>
              <a:spcBef>
                <a:spcPts val="400"/>
              </a:spcBef>
              <a:spcAft>
                <a:spcPts val="0"/>
              </a:spcAft>
              <a:buSzPts val="1600"/>
              <a:buNone/>
              <a:defRPr sz="1600" b="1"/>
            </a:lvl7pPr>
            <a:lvl8pPr marL="3657600" lvl="7" indent="-228600" algn="l">
              <a:lnSpc>
                <a:spcPct val="90000"/>
              </a:lnSpc>
              <a:spcBef>
                <a:spcPts val="400"/>
              </a:spcBef>
              <a:spcAft>
                <a:spcPts val="0"/>
              </a:spcAft>
              <a:buSzPts val="1600"/>
              <a:buNone/>
              <a:defRPr sz="1600" b="1"/>
            </a:lvl8pPr>
            <a:lvl9pPr marL="4114800" lvl="8" indent="-228600" algn="l">
              <a:lnSpc>
                <a:spcPct val="90000"/>
              </a:lnSpc>
              <a:spcBef>
                <a:spcPts val="400"/>
              </a:spcBef>
              <a:spcAft>
                <a:spcPts val="400"/>
              </a:spcAft>
              <a:buSzPts val="1600"/>
              <a:buNone/>
              <a:defRPr sz="1600" b="1"/>
            </a:lvl9pPr>
          </a:lstStyle>
          <a:p>
            <a:endParaRPr/>
          </a:p>
        </p:txBody>
      </p:sp>
      <p:sp>
        <p:nvSpPr>
          <p:cNvPr id="54" name="Google Shape;54;p38"/>
          <p:cNvSpPr txBox="1">
            <a:spLocks noGrp="1"/>
          </p:cNvSpPr>
          <p:nvPr>
            <p:ph type="body" idx="4"/>
          </p:nvPr>
        </p:nvSpPr>
        <p:spPr>
          <a:xfrm>
            <a:off x="5990888" y="2967788"/>
            <a:ext cx="4754880" cy="3341572"/>
          </a:xfrm>
          <a:prstGeom prst="rect">
            <a:avLst/>
          </a:prstGeom>
          <a:noFill/>
          <a:ln>
            <a:noFill/>
          </a:ln>
        </p:spPr>
        <p:txBody>
          <a:bodyPr spcFirstLastPara="1" wrap="square" lIns="45700" tIns="45700" rIns="4570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55" name="Google Shape;55;p38"/>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8"/>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8"/>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39"/>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9"/>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39"/>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39"/>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3"/>
        <p:cNvGrpSpPr/>
        <p:nvPr/>
      </p:nvGrpSpPr>
      <p:grpSpPr>
        <a:xfrm>
          <a:off x="0" y="0"/>
          <a:ext cx="0" cy="0"/>
          <a:chOff x="0" y="0"/>
          <a:chExt cx="0" cy="0"/>
        </a:xfrm>
      </p:grpSpPr>
      <p:sp>
        <p:nvSpPr>
          <p:cNvPr id="64" name="Google Shape;64;p40"/>
          <p:cNvSpPr txBox="1">
            <a:spLocks noGrp="1"/>
          </p:cNvSpPr>
          <p:nvPr>
            <p:ph type="title"/>
          </p:nvPr>
        </p:nvSpPr>
        <p:spPr>
          <a:xfrm>
            <a:off x="1024128" y="471509"/>
            <a:ext cx="4389120" cy="1737360"/>
          </a:xfrm>
          <a:prstGeom prst="rect">
            <a:avLst/>
          </a:prstGeom>
          <a:noFill/>
          <a:ln>
            <a:noFill/>
          </a:ln>
        </p:spPr>
        <p:txBody>
          <a:bodyPr spcFirstLastPara="1" wrap="square" lIns="91425" tIns="45700" rIns="91425" bIns="45700" anchor="ctr" anchorCtr="0">
            <a:noAutofit/>
          </a:bodyPr>
          <a:lstStyle>
            <a:lvl1pPr lvl="0" algn="l">
              <a:lnSpc>
                <a:spcPct val="80000"/>
              </a:lnSpc>
              <a:spcBef>
                <a:spcPts val="0"/>
              </a:spcBef>
              <a:spcAft>
                <a:spcPts val="0"/>
              </a:spcAft>
              <a:buClr>
                <a:srgbClr val="0C0C0C"/>
              </a:buClr>
              <a:buSzPts val="4000"/>
              <a:buFont typeface="Twentieth Century"/>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40"/>
          <p:cNvSpPr txBox="1">
            <a:spLocks noGrp="1"/>
          </p:cNvSpPr>
          <p:nvPr>
            <p:ph type="body" idx="1"/>
          </p:nvPr>
        </p:nvSpPr>
        <p:spPr>
          <a:xfrm>
            <a:off x="5715000" y="822960"/>
            <a:ext cx="5678424" cy="5184648"/>
          </a:xfrm>
          <a:prstGeom prst="rect">
            <a:avLst/>
          </a:prstGeom>
          <a:noFill/>
          <a:ln>
            <a:noFill/>
          </a:ln>
        </p:spPr>
        <p:txBody>
          <a:bodyPr spcFirstLastPara="1" wrap="square" lIns="45700" tIns="45700" rIns="45700" bIns="45700" anchor="t" anchorCtr="0">
            <a:normAutofit/>
          </a:bodyPr>
          <a:lstStyle>
            <a:lvl1pPr marL="457200" lvl="0" indent="-381000" algn="l">
              <a:lnSpc>
                <a:spcPct val="90000"/>
              </a:lnSpc>
              <a:spcBef>
                <a:spcPts val="1200"/>
              </a:spcBef>
              <a:spcAft>
                <a:spcPts val="0"/>
              </a:spcAft>
              <a:buSzPts val="2400"/>
              <a:buChar char=" "/>
              <a:defRPr sz="2400"/>
            </a:lvl1pPr>
            <a:lvl2pPr marL="914400" lvl="1" indent="-355600" algn="l">
              <a:lnSpc>
                <a:spcPct val="90000"/>
              </a:lnSpc>
              <a:spcBef>
                <a:spcPts val="200"/>
              </a:spcBef>
              <a:spcAft>
                <a:spcPts val="0"/>
              </a:spcAft>
              <a:buSzPts val="2000"/>
              <a:buChar char="🢝"/>
              <a:defRPr sz="2000"/>
            </a:lvl2pPr>
            <a:lvl3pPr marL="1371600" lvl="2" indent="-330200" algn="l">
              <a:lnSpc>
                <a:spcPct val="90000"/>
              </a:lnSpc>
              <a:spcBef>
                <a:spcPts val="400"/>
              </a:spcBef>
              <a:spcAft>
                <a:spcPts val="0"/>
              </a:spcAft>
              <a:buSzPts val="1600"/>
              <a:buChar char="🢝"/>
              <a:defRPr sz="1600"/>
            </a:lvl3pPr>
            <a:lvl4pPr marL="1828800" lvl="3" indent="-330200" algn="l">
              <a:lnSpc>
                <a:spcPct val="90000"/>
              </a:lnSpc>
              <a:spcBef>
                <a:spcPts val="400"/>
              </a:spcBef>
              <a:spcAft>
                <a:spcPts val="0"/>
              </a:spcAft>
              <a:buSzPts val="1600"/>
              <a:buChar char="🢝"/>
              <a:defRPr sz="1600"/>
            </a:lvl4pPr>
            <a:lvl5pPr marL="2286000" lvl="4" indent="-330200" algn="l">
              <a:lnSpc>
                <a:spcPct val="90000"/>
              </a:lnSpc>
              <a:spcBef>
                <a:spcPts val="400"/>
              </a:spcBef>
              <a:spcAft>
                <a:spcPts val="0"/>
              </a:spcAft>
              <a:buSzPts val="1600"/>
              <a:buChar char="🢝"/>
              <a:defRPr sz="1600"/>
            </a:lvl5pPr>
            <a:lvl6pPr marL="2743200" lvl="5" indent="-330200" algn="l">
              <a:lnSpc>
                <a:spcPct val="90000"/>
              </a:lnSpc>
              <a:spcBef>
                <a:spcPts val="400"/>
              </a:spcBef>
              <a:spcAft>
                <a:spcPts val="0"/>
              </a:spcAft>
              <a:buSzPts val="1600"/>
              <a:buChar char="🢝"/>
              <a:defRPr sz="1600"/>
            </a:lvl6pPr>
            <a:lvl7pPr marL="3200400" lvl="6" indent="-330200" algn="l">
              <a:lnSpc>
                <a:spcPct val="90000"/>
              </a:lnSpc>
              <a:spcBef>
                <a:spcPts val="400"/>
              </a:spcBef>
              <a:spcAft>
                <a:spcPts val="0"/>
              </a:spcAft>
              <a:buSzPts val="1600"/>
              <a:buChar char="🢝"/>
              <a:defRPr sz="1600"/>
            </a:lvl7pPr>
            <a:lvl8pPr marL="3657600" lvl="7" indent="-330200" algn="l">
              <a:lnSpc>
                <a:spcPct val="90000"/>
              </a:lnSpc>
              <a:spcBef>
                <a:spcPts val="400"/>
              </a:spcBef>
              <a:spcAft>
                <a:spcPts val="0"/>
              </a:spcAft>
              <a:buSzPts val="1600"/>
              <a:buChar char="🢝"/>
              <a:defRPr sz="1600"/>
            </a:lvl8pPr>
            <a:lvl9pPr marL="4114800" lvl="8" indent="-330200" algn="l">
              <a:lnSpc>
                <a:spcPct val="90000"/>
              </a:lnSpc>
              <a:spcBef>
                <a:spcPts val="400"/>
              </a:spcBef>
              <a:spcAft>
                <a:spcPts val="400"/>
              </a:spcAft>
              <a:buSzPts val="1600"/>
              <a:buChar char="🢝"/>
              <a:defRPr sz="1600"/>
            </a:lvl9pPr>
          </a:lstStyle>
          <a:p>
            <a:endParaRPr/>
          </a:p>
        </p:txBody>
      </p:sp>
      <p:sp>
        <p:nvSpPr>
          <p:cNvPr id="66" name="Google Shape;66;p40"/>
          <p:cNvSpPr txBox="1">
            <a:spLocks noGrp="1"/>
          </p:cNvSpPr>
          <p:nvPr>
            <p:ph type="body" idx="2"/>
          </p:nvPr>
        </p:nvSpPr>
        <p:spPr>
          <a:xfrm>
            <a:off x="1024128" y="2257506"/>
            <a:ext cx="4389120" cy="3762294"/>
          </a:xfrm>
          <a:prstGeom prst="rect">
            <a:avLst/>
          </a:prstGeom>
          <a:noFill/>
          <a:ln>
            <a:noFill/>
          </a:ln>
        </p:spPr>
        <p:txBody>
          <a:bodyPr spcFirstLastPara="1" wrap="square" lIns="91425" tIns="45700" rIns="91425" bIns="45700" anchor="t" anchorCtr="0">
            <a:normAutofit/>
          </a:bodyPr>
          <a:lstStyle>
            <a:lvl1pPr marL="457200" lvl="0" indent="-228600" algn="l">
              <a:lnSpc>
                <a:spcPct val="108000"/>
              </a:lnSpc>
              <a:spcBef>
                <a:spcPts val="600"/>
              </a:spcBef>
              <a:spcAft>
                <a:spcPts val="0"/>
              </a:spcAft>
              <a:buSzPts val="1600"/>
              <a:buNone/>
              <a:defRPr sz="1600"/>
            </a:lvl1pPr>
            <a:lvl2pPr marL="914400" lvl="1" indent="-228600" algn="l">
              <a:lnSpc>
                <a:spcPct val="90000"/>
              </a:lnSpc>
              <a:spcBef>
                <a:spcPts val="200"/>
              </a:spcBef>
              <a:spcAft>
                <a:spcPts val="0"/>
              </a:spcAft>
              <a:buSzPts val="1200"/>
              <a:buNone/>
              <a:defRPr sz="1200"/>
            </a:lvl2pPr>
            <a:lvl3pPr marL="1371600" lvl="2" indent="-228600" algn="l">
              <a:lnSpc>
                <a:spcPct val="90000"/>
              </a:lnSpc>
              <a:spcBef>
                <a:spcPts val="400"/>
              </a:spcBef>
              <a:spcAft>
                <a:spcPts val="0"/>
              </a:spcAft>
              <a:buSzPts val="1000"/>
              <a:buNone/>
              <a:defRPr sz="1000"/>
            </a:lvl3pPr>
            <a:lvl4pPr marL="1828800" lvl="3" indent="-228600" algn="l">
              <a:lnSpc>
                <a:spcPct val="90000"/>
              </a:lnSpc>
              <a:spcBef>
                <a:spcPts val="400"/>
              </a:spcBef>
              <a:spcAft>
                <a:spcPts val="0"/>
              </a:spcAft>
              <a:buSzPts val="900"/>
              <a:buNone/>
              <a:defRPr sz="900"/>
            </a:lvl4pPr>
            <a:lvl5pPr marL="2286000" lvl="4" indent="-228600" algn="l">
              <a:lnSpc>
                <a:spcPct val="90000"/>
              </a:lnSpc>
              <a:spcBef>
                <a:spcPts val="400"/>
              </a:spcBef>
              <a:spcAft>
                <a:spcPts val="0"/>
              </a:spcAft>
              <a:buSzPts val="900"/>
              <a:buNone/>
              <a:defRPr sz="900"/>
            </a:lvl5pPr>
            <a:lvl6pPr marL="2743200" lvl="5" indent="-228600" algn="l">
              <a:lnSpc>
                <a:spcPct val="90000"/>
              </a:lnSpc>
              <a:spcBef>
                <a:spcPts val="400"/>
              </a:spcBef>
              <a:spcAft>
                <a:spcPts val="0"/>
              </a:spcAft>
              <a:buSzPts val="900"/>
              <a:buNone/>
              <a:defRPr sz="900"/>
            </a:lvl6pPr>
            <a:lvl7pPr marL="3200400" lvl="6" indent="-228600" algn="l">
              <a:lnSpc>
                <a:spcPct val="90000"/>
              </a:lnSpc>
              <a:spcBef>
                <a:spcPts val="400"/>
              </a:spcBef>
              <a:spcAft>
                <a:spcPts val="0"/>
              </a:spcAft>
              <a:buSzPts val="900"/>
              <a:buNone/>
              <a:defRPr sz="900"/>
            </a:lvl7pPr>
            <a:lvl8pPr marL="3657600" lvl="7" indent="-228600" algn="l">
              <a:lnSpc>
                <a:spcPct val="90000"/>
              </a:lnSpc>
              <a:spcBef>
                <a:spcPts val="400"/>
              </a:spcBef>
              <a:spcAft>
                <a:spcPts val="0"/>
              </a:spcAft>
              <a:buSzPts val="900"/>
              <a:buNone/>
              <a:defRPr sz="900"/>
            </a:lvl8pPr>
            <a:lvl9pPr marL="4114800" lvl="8" indent="-228600" algn="l">
              <a:lnSpc>
                <a:spcPct val="90000"/>
              </a:lnSpc>
              <a:spcBef>
                <a:spcPts val="400"/>
              </a:spcBef>
              <a:spcAft>
                <a:spcPts val="400"/>
              </a:spcAft>
              <a:buSzPts val="900"/>
              <a:buNone/>
              <a:defRPr sz="900"/>
            </a:lvl9pPr>
          </a:lstStyle>
          <a:p>
            <a:endParaRPr/>
          </a:p>
        </p:txBody>
      </p:sp>
      <p:sp>
        <p:nvSpPr>
          <p:cNvPr id="67" name="Google Shape;67;p40"/>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40"/>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40"/>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0"/>
        <p:cNvGrpSpPr/>
        <p:nvPr/>
      </p:nvGrpSpPr>
      <p:grpSpPr>
        <a:xfrm>
          <a:off x="0" y="0"/>
          <a:ext cx="0" cy="0"/>
          <a:chOff x="0" y="0"/>
          <a:chExt cx="0" cy="0"/>
        </a:xfrm>
      </p:grpSpPr>
      <p:sp>
        <p:nvSpPr>
          <p:cNvPr id="71" name="Google Shape;71;p41"/>
          <p:cNvSpPr txBox="1">
            <a:spLocks noGrp="1"/>
          </p:cNvSpPr>
          <p:nvPr>
            <p:ph type="title"/>
          </p:nvPr>
        </p:nvSpPr>
        <p:spPr>
          <a:xfrm>
            <a:off x="457200" y="4960138"/>
            <a:ext cx="7772400" cy="1463040"/>
          </a:xfrm>
          <a:prstGeom prst="rect">
            <a:avLst/>
          </a:prstGeom>
          <a:noFill/>
          <a:ln>
            <a:noFill/>
          </a:ln>
        </p:spPr>
        <p:txBody>
          <a:bodyPr spcFirstLastPara="1" wrap="square" lIns="91425" tIns="45700" rIns="91425" bIns="45700" anchor="ctr" anchorCtr="0">
            <a:normAutofit/>
          </a:bodyPr>
          <a:lstStyle>
            <a:lvl1pPr lvl="0" algn="r">
              <a:lnSpc>
                <a:spcPct val="80000"/>
              </a:lnSpc>
              <a:spcBef>
                <a:spcPts val="0"/>
              </a:spcBef>
              <a:spcAft>
                <a:spcPts val="0"/>
              </a:spcAft>
              <a:buClr>
                <a:srgbClr val="0C0C0C"/>
              </a:buClr>
              <a:buSzPts val="5000"/>
              <a:buFont typeface="Twentieth Century"/>
              <a:buNone/>
              <a:defRPr sz="5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 name="Google Shape;72;p41"/>
          <p:cNvSpPr>
            <a:spLocks noGrp="1"/>
          </p:cNvSpPr>
          <p:nvPr>
            <p:ph type="pic" idx="2"/>
          </p:nvPr>
        </p:nvSpPr>
        <p:spPr>
          <a:xfrm>
            <a:off x="0" y="-1"/>
            <a:ext cx="12188952" cy="4572000"/>
          </a:xfrm>
          <a:prstGeom prst="rect">
            <a:avLst/>
          </a:prstGeom>
          <a:solidFill>
            <a:srgbClr val="C1DF87"/>
          </a:solidFill>
          <a:ln>
            <a:noFill/>
          </a:ln>
        </p:spPr>
      </p:sp>
      <p:sp>
        <p:nvSpPr>
          <p:cNvPr id="73" name="Google Shape;73;p41"/>
          <p:cNvSpPr txBox="1">
            <a:spLocks noGrp="1"/>
          </p:cNvSpPr>
          <p:nvPr>
            <p:ph type="body" idx="1"/>
          </p:nvPr>
        </p:nvSpPr>
        <p:spPr>
          <a:xfrm>
            <a:off x="8610600" y="4960138"/>
            <a:ext cx="3200400" cy="1463040"/>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0"/>
              </a:spcBef>
              <a:spcAft>
                <a:spcPts val="0"/>
              </a:spcAft>
              <a:buSzPts val="1800"/>
              <a:buNone/>
              <a:defRPr sz="1800">
                <a:solidFill>
                  <a:srgbClr val="0C0C0C"/>
                </a:solidFill>
              </a:defRPr>
            </a:lvl1pPr>
            <a:lvl2pPr marL="914400" lvl="1" indent="-228600" algn="l">
              <a:lnSpc>
                <a:spcPct val="90000"/>
              </a:lnSpc>
              <a:spcBef>
                <a:spcPts val="200"/>
              </a:spcBef>
              <a:spcAft>
                <a:spcPts val="0"/>
              </a:spcAft>
              <a:buSzPts val="1400"/>
              <a:buNone/>
              <a:defRPr sz="1400"/>
            </a:lvl2pPr>
            <a:lvl3pPr marL="1371600" lvl="2" indent="-228600" algn="l">
              <a:lnSpc>
                <a:spcPct val="90000"/>
              </a:lnSpc>
              <a:spcBef>
                <a:spcPts val="400"/>
              </a:spcBef>
              <a:spcAft>
                <a:spcPts val="0"/>
              </a:spcAft>
              <a:buSzPts val="1200"/>
              <a:buNone/>
              <a:defRPr sz="1200"/>
            </a:lvl3pPr>
            <a:lvl4pPr marL="1828800" lvl="3" indent="-228600" algn="l">
              <a:lnSpc>
                <a:spcPct val="90000"/>
              </a:lnSpc>
              <a:spcBef>
                <a:spcPts val="400"/>
              </a:spcBef>
              <a:spcAft>
                <a:spcPts val="0"/>
              </a:spcAft>
              <a:buSzPts val="1000"/>
              <a:buNone/>
              <a:defRPr sz="1000"/>
            </a:lvl4pPr>
            <a:lvl5pPr marL="2286000" lvl="4" indent="-228600" algn="l">
              <a:lnSpc>
                <a:spcPct val="90000"/>
              </a:lnSpc>
              <a:spcBef>
                <a:spcPts val="400"/>
              </a:spcBef>
              <a:spcAft>
                <a:spcPts val="0"/>
              </a:spcAft>
              <a:buSzPts val="1000"/>
              <a:buNone/>
              <a:defRPr sz="1000"/>
            </a:lvl5pPr>
            <a:lvl6pPr marL="2743200" lvl="5" indent="-228600" algn="l">
              <a:lnSpc>
                <a:spcPct val="90000"/>
              </a:lnSpc>
              <a:spcBef>
                <a:spcPts val="400"/>
              </a:spcBef>
              <a:spcAft>
                <a:spcPts val="0"/>
              </a:spcAft>
              <a:buSzPts val="1000"/>
              <a:buNone/>
              <a:defRPr sz="1000"/>
            </a:lvl6pPr>
            <a:lvl7pPr marL="3200400" lvl="6" indent="-228600" algn="l">
              <a:lnSpc>
                <a:spcPct val="90000"/>
              </a:lnSpc>
              <a:spcBef>
                <a:spcPts val="400"/>
              </a:spcBef>
              <a:spcAft>
                <a:spcPts val="0"/>
              </a:spcAft>
              <a:buSzPts val="1000"/>
              <a:buNone/>
              <a:defRPr sz="1000"/>
            </a:lvl7pPr>
            <a:lvl8pPr marL="3657600" lvl="7" indent="-228600" algn="l">
              <a:lnSpc>
                <a:spcPct val="90000"/>
              </a:lnSpc>
              <a:spcBef>
                <a:spcPts val="400"/>
              </a:spcBef>
              <a:spcAft>
                <a:spcPts val="0"/>
              </a:spcAft>
              <a:buSzPts val="1000"/>
              <a:buNone/>
              <a:defRPr sz="1000"/>
            </a:lvl8pPr>
            <a:lvl9pPr marL="4114800" lvl="8" indent="-228600" algn="l">
              <a:lnSpc>
                <a:spcPct val="90000"/>
              </a:lnSpc>
              <a:spcBef>
                <a:spcPts val="400"/>
              </a:spcBef>
              <a:spcAft>
                <a:spcPts val="400"/>
              </a:spcAft>
              <a:buSzPts val="1000"/>
              <a:buNone/>
              <a:defRPr sz="1000"/>
            </a:lvl9pPr>
          </a:lstStyle>
          <a:p>
            <a:endParaRPr/>
          </a:p>
        </p:txBody>
      </p:sp>
      <p:sp>
        <p:nvSpPr>
          <p:cNvPr id="74" name="Google Shape;74;p41"/>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41"/>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41"/>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77" name="Google Shape;77;p41"/>
          <p:cNvCxnSpPr/>
          <p:nvPr/>
        </p:nvCxnSpPr>
        <p:spPr>
          <a:xfrm rot="10800000">
            <a:off x="8386843" y="5264106"/>
            <a:ext cx="0" cy="914400"/>
          </a:xfrm>
          <a:prstGeom prst="straightConnector1">
            <a:avLst/>
          </a:prstGeom>
          <a:noFill/>
          <a:ln w="19050" cap="flat" cmpd="sng">
            <a:solidFill>
              <a:schemeClr val="accent1"/>
            </a:solidFill>
            <a:prstDash val="solid"/>
            <a:round/>
            <a:headEnd type="none" w="sm" len="sm"/>
            <a:tailEnd type="none" w="sm" len="sm"/>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42"/>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42"/>
          <p:cNvSpPr txBox="1">
            <a:spLocks noGrp="1"/>
          </p:cNvSpPr>
          <p:nvPr>
            <p:ph type="body" idx="1"/>
          </p:nvPr>
        </p:nvSpPr>
        <p:spPr>
          <a:xfrm rot="5400000">
            <a:off x="3872484" y="-562356"/>
            <a:ext cx="4023360" cy="9720073"/>
          </a:xfrm>
          <a:prstGeom prst="rect">
            <a:avLst/>
          </a:prstGeom>
          <a:noFill/>
          <a:ln>
            <a:noFill/>
          </a:ln>
        </p:spPr>
        <p:txBody>
          <a:bodyPr spcFirstLastPara="1" wrap="square" lIns="45700" tIns="45700" rIns="4570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81" name="Google Shape;81;p42"/>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42"/>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2"/>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43"/>
          <p:cNvSpPr txBox="1">
            <a:spLocks noGrp="1"/>
          </p:cNvSpPr>
          <p:nvPr>
            <p:ph type="title"/>
          </p:nvPr>
        </p:nvSpPr>
        <p:spPr>
          <a:xfrm rot="5400000">
            <a:off x="7334251" y="2152650"/>
            <a:ext cx="5410200" cy="2628900"/>
          </a:xfrm>
          <a:prstGeom prst="rect">
            <a:avLst/>
          </a:prstGeom>
          <a:noFill/>
          <a:ln>
            <a:noFill/>
          </a:ln>
        </p:spPr>
        <p:txBody>
          <a:bodyPr spcFirstLastPara="1" wrap="square" lIns="45700" tIns="91425" rIns="45700" bIns="91425" anchor="ctr" anchorCtr="0">
            <a:normAutofit/>
          </a:bodyPr>
          <a:lstStyle>
            <a:lvl1pPr lvl="0" algn="l">
              <a:lnSpc>
                <a:spcPct val="80000"/>
              </a:lnSpc>
              <a:spcBef>
                <a:spcPts val="0"/>
              </a:spcBef>
              <a:spcAft>
                <a:spcPts val="0"/>
              </a:spcAft>
              <a:buClr>
                <a:srgbClr val="0C0C0C"/>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6" name="Google Shape;86;p43"/>
          <p:cNvSpPr txBox="1">
            <a:spLocks noGrp="1"/>
          </p:cNvSpPr>
          <p:nvPr>
            <p:ph type="body" idx="1"/>
          </p:nvPr>
        </p:nvSpPr>
        <p:spPr>
          <a:xfrm rot="5400000">
            <a:off x="2076451" y="-323850"/>
            <a:ext cx="5410200" cy="7581900"/>
          </a:xfrm>
          <a:prstGeom prst="rect">
            <a:avLst/>
          </a:prstGeom>
          <a:noFill/>
          <a:ln>
            <a:noFill/>
          </a:ln>
        </p:spPr>
        <p:txBody>
          <a:bodyPr spcFirstLastPara="1" wrap="square" lIns="45700" tIns="45700" rIns="45700" bIns="45700" anchor="t" anchorCtr="0">
            <a:normAutofit/>
          </a:bodyPr>
          <a:lstStyle>
            <a:lvl1pPr marL="457200" lvl="0" indent="-342900" algn="l">
              <a:lnSpc>
                <a:spcPct val="90000"/>
              </a:lnSpc>
              <a:spcBef>
                <a:spcPts val="1200"/>
              </a:spcBef>
              <a:spcAft>
                <a:spcPts val="0"/>
              </a:spcAft>
              <a:buSzPts val="1800"/>
              <a:buChar char=" "/>
              <a:defRPr/>
            </a:lvl1pPr>
            <a:lvl2pPr marL="914400" lvl="1" indent="-342900" algn="l">
              <a:lnSpc>
                <a:spcPct val="90000"/>
              </a:lnSpc>
              <a:spcBef>
                <a:spcPts val="200"/>
              </a:spcBef>
              <a:spcAft>
                <a:spcPts val="0"/>
              </a:spcAft>
              <a:buSzPts val="1800"/>
              <a:buChar char="🢝"/>
              <a:defRPr/>
            </a:lvl2pPr>
            <a:lvl3pPr marL="1371600" lvl="2" indent="-342900" algn="l">
              <a:lnSpc>
                <a:spcPct val="90000"/>
              </a:lnSpc>
              <a:spcBef>
                <a:spcPts val="400"/>
              </a:spcBef>
              <a:spcAft>
                <a:spcPts val="0"/>
              </a:spcAft>
              <a:buSzPts val="1800"/>
              <a:buChar char="🢝"/>
              <a:defRPr/>
            </a:lvl3pPr>
            <a:lvl4pPr marL="1828800" lvl="3" indent="-342900" algn="l">
              <a:lnSpc>
                <a:spcPct val="90000"/>
              </a:lnSpc>
              <a:spcBef>
                <a:spcPts val="400"/>
              </a:spcBef>
              <a:spcAft>
                <a:spcPts val="0"/>
              </a:spcAft>
              <a:buSzPts val="1800"/>
              <a:buChar char="🢝"/>
              <a:defRPr/>
            </a:lvl4pPr>
            <a:lvl5pPr marL="2286000" lvl="4" indent="-342900" algn="l">
              <a:lnSpc>
                <a:spcPct val="90000"/>
              </a:lnSpc>
              <a:spcBef>
                <a:spcPts val="400"/>
              </a:spcBef>
              <a:spcAft>
                <a:spcPts val="0"/>
              </a:spcAft>
              <a:buSzPts val="1800"/>
              <a:buChar char="🢝"/>
              <a:defRPr/>
            </a:lvl5pPr>
            <a:lvl6pPr marL="2743200" lvl="5" indent="-342900" algn="l">
              <a:lnSpc>
                <a:spcPct val="90000"/>
              </a:lnSpc>
              <a:spcBef>
                <a:spcPts val="400"/>
              </a:spcBef>
              <a:spcAft>
                <a:spcPts val="0"/>
              </a:spcAft>
              <a:buSzPts val="1800"/>
              <a:buChar char="🢝"/>
              <a:defRPr/>
            </a:lvl6pPr>
            <a:lvl7pPr marL="3200400" lvl="6" indent="-342900" algn="l">
              <a:lnSpc>
                <a:spcPct val="90000"/>
              </a:lnSpc>
              <a:spcBef>
                <a:spcPts val="400"/>
              </a:spcBef>
              <a:spcAft>
                <a:spcPts val="0"/>
              </a:spcAft>
              <a:buSzPts val="1800"/>
              <a:buChar char="🢝"/>
              <a:defRPr/>
            </a:lvl7pPr>
            <a:lvl8pPr marL="3657600" lvl="7" indent="-342900" algn="l">
              <a:lnSpc>
                <a:spcPct val="90000"/>
              </a:lnSpc>
              <a:spcBef>
                <a:spcPts val="400"/>
              </a:spcBef>
              <a:spcAft>
                <a:spcPts val="0"/>
              </a:spcAft>
              <a:buSzPts val="1800"/>
              <a:buChar char="🢝"/>
              <a:defRPr/>
            </a:lvl8pPr>
            <a:lvl9pPr marL="4114800" lvl="8" indent="-342900" algn="l">
              <a:lnSpc>
                <a:spcPct val="90000"/>
              </a:lnSpc>
              <a:spcBef>
                <a:spcPts val="400"/>
              </a:spcBef>
              <a:spcAft>
                <a:spcPts val="400"/>
              </a:spcAft>
              <a:buSzPts val="1800"/>
              <a:buChar char="🢝"/>
              <a:defRPr/>
            </a:lvl9pPr>
          </a:lstStyle>
          <a:p>
            <a:endParaRPr/>
          </a:p>
        </p:txBody>
      </p:sp>
      <p:sp>
        <p:nvSpPr>
          <p:cNvPr id="87" name="Google Shape;87;p43"/>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3"/>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3"/>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GB"/>
              <a:t>‹#›</a:t>
            </a:fld>
            <a:endParaRPr/>
          </a:p>
        </p:txBody>
      </p:sp>
      <p:cxnSp>
        <p:nvCxnSpPr>
          <p:cNvPr id="90" name="Google Shape;90;p43"/>
          <p:cNvCxnSpPr/>
          <p:nvPr/>
        </p:nvCxnSpPr>
        <p:spPr>
          <a:xfrm rot="10800000">
            <a:off x="10058400" y="59263"/>
            <a:ext cx="0" cy="914400"/>
          </a:xfrm>
          <a:prstGeom prst="straightConnector1">
            <a:avLst/>
          </a:prstGeom>
          <a:noFill/>
          <a:ln w="19050" cap="flat" cmpd="sng">
            <a:solidFill>
              <a:schemeClr val="accent1"/>
            </a:solidFill>
            <a:prstDash val="solid"/>
            <a:round/>
            <a:headEnd type="none" w="sm" len="sm"/>
            <a:tailEnd type="none" w="sm" len="sm"/>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2"/>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lvl1pPr marR="0" lvl="0" algn="l" rtl="0">
              <a:lnSpc>
                <a:spcPct val="80000"/>
              </a:lnSpc>
              <a:spcBef>
                <a:spcPts val="0"/>
              </a:spcBef>
              <a:spcAft>
                <a:spcPts val="0"/>
              </a:spcAft>
              <a:buClr>
                <a:srgbClr val="0C0C0C"/>
              </a:buClr>
              <a:buSzPts val="5000"/>
              <a:buFont typeface="Twentieth Century"/>
              <a:buNone/>
              <a:defRPr sz="5000" b="0" i="0" u="none" strike="noStrike" cap="none">
                <a:solidFill>
                  <a:srgbClr val="0C0C0C"/>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2"/>
          <p:cNvSpPr txBox="1">
            <a:spLocks noGrp="1"/>
          </p:cNvSpPr>
          <p:nvPr>
            <p:ph type="body" idx="1"/>
          </p:nvPr>
        </p:nvSpPr>
        <p:spPr>
          <a:xfrm>
            <a:off x="1024128" y="2286000"/>
            <a:ext cx="9720073" cy="4023360"/>
          </a:xfrm>
          <a:prstGeom prst="rect">
            <a:avLst/>
          </a:prstGeom>
          <a:noFill/>
          <a:ln>
            <a:noFill/>
          </a:ln>
        </p:spPr>
        <p:txBody>
          <a:bodyPr spcFirstLastPara="1" wrap="square" lIns="45700" tIns="45700" rIns="45700" bIns="45700" anchor="t" anchorCtr="0">
            <a:normAutofit/>
          </a:bodyPr>
          <a:lstStyle>
            <a:lvl1pPr marL="457200" marR="0" lvl="0" indent="-368300" algn="l" rtl="0">
              <a:lnSpc>
                <a:spcPct val="90000"/>
              </a:lnSpc>
              <a:spcBef>
                <a:spcPts val="1200"/>
              </a:spcBef>
              <a:spcAft>
                <a:spcPts val="0"/>
              </a:spcAft>
              <a:buClr>
                <a:schemeClr val="accent1"/>
              </a:buClr>
              <a:buSzPts val="2200"/>
              <a:buFont typeface="Twentieth Century"/>
              <a:buChar char=" "/>
              <a:defRPr sz="2200" b="0" i="0" u="none" strike="noStrike" cap="none">
                <a:solidFill>
                  <a:schemeClr val="dk1"/>
                </a:solidFill>
                <a:latin typeface="Twentieth Century"/>
                <a:ea typeface="Twentieth Century"/>
                <a:cs typeface="Twentieth Century"/>
                <a:sym typeface="Twentieth Century"/>
              </a:defRPr>
            </a:lvl1pPr>
            <a:lvl2pPr marL="914400" marR="0" lvl="1" indent="-342900" algn="l" rtl="0">
              <a:lnSpc>
                <a:spcPct val="90000"/>
              </a:lnSpc>
              <a:spcBef>
                <a:spcPts val="20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2pPr>
            <a:lvl3pPr marL="1371600" marR="0" lvl="2" indent="-317500" algn="l" rtl="0">
              <a:lnSpc>
                <a:spcPct val="90000"/>
              </a:lnSpc>
              <a:spcBef>
                <a:spcPts val="400"/>
              </a:spcBef>
              <a:spcAft>
                <a:spcPts val="0"/>
              </a:spcAft>
              <a:buClr>
                <a:schemeClr val="accent1"/>
              </a:buClr>
              <a:buSzPts val="1400"/>
              <a:buFont typeface="Noto Sans Symbols"/>
              <a:buChar char="🢝"/>
              <a:defRPr sz="1400" b="0" i="0" u="none" strike="noStrike" cap="none">
                <a:solidFill>
                  <a:schemeClr val="dk1"/>
                </a:solidFill>
                <a:latin typeface="Twentieth Century"/>
                <a:ea typeface="Twentieth Century"/>
                <a:cs typeface="Twentieth Century"/>
                <a:sym typeface="Twentieth Century"/>
              </a:defRPr>
            </a:lvl3pPr>
            <a:lvl4pPr marL="1828800" marR="0" lvl="3" indent="-317500" algn="l" rtl="0">
              <a:lnSpc>
                <a:spcPct val="90000"/>
              </a:lnSpc>
              <a:spcBef>
                <a:spcPts val="400"/>
              </a:spcBef>
              <a:spcAft>
                <a:spcPts val="0"/>
              </a:spcAft>
              <a:buClr>
                <a:schemeClr val="accent1"/>
              </a:buClr>
              <a:buSzPts val="1400"/>
              <a:buFont typeface="Noto Sans Symbols"/>
              <a:buChar char="🢝"/>
              <a:defRPr sz="1400" b="0" i="0" u="none" strike="noStrike" cap="none">
                <a:solidFill>
                  <a:schemeClr val="dk1"/>
                </a:solidFill>
                <a:latin typeface="Twentieth Century"/>
                <a:ea typeface="Twentieth Century"/>
                <a:cs typeface="Twentieth Century"/>
                <a:sym typeface="Twentieth Century"/>
              </a:defRPr>
            </a:lvl4pPr>
            <a:lvl5pPr marL="2286000" marR="0" lvl="4" indent="-317500" algn="l" rtl="0">
              <a:lnSpc>
                <a:spcPct val="90000"/>
              </a:lnSpc>
              <a:spcBef>
                <a:spcPts val="400"/>
              </a:spcBef>
              <a:spcAft>
                <a:spcPts val="0"/>
              </a:spcAft>
              <a:buClr>
                <a:schemeClr val="accent1"/>
              </a:buClr>
              <a:buSzPts val="1400"/>
              <a:buFont typeface="Noto Sans Symbols"/>
              <a:buChar char="🢝"/>
              <a:defRPr sz="1400" b="0" i="0" u="none" strike="noStrike" cap="none">
                <a:solidFill>
                  <a:schemeClr val="dk1"/>
                </a:solidFill>
                <a:latin typeface="Twentieth Century"/>
                <a:ea typeface="Twentieth Century"/>
                <a:cs typeface="Twentieth Century"/>
                <a:sym typeface="Twentieth Century"/>
              </a:defRPr>
            </a:lvl5pPr>
            <a:lvl6pPr marL="2743200" marR="0" lvl="5" indent="-317500" algn="l" rtl="0">
              <a:lnSpc>
                <a:spcPct val="90000"/>
              </a:lnSpc>
              <a:spcBef>
                <a:spcPts val="400"/>
              </a:spcBef>
              <a:spcAft>
                <a:spcPts val="0"/>
              </a:spcAft>
              <a:buClr>
                <a:schemeClr val="accent1"/>
              </a:buClr>
              <a:buSzPts val="1400"/>
              <a:buFont typeface="Noto Sans Symbols"/>
              <a:buChar char="🢝"/>
              <a:defRPr sz="1400" b="0" i="0" u="none" strike="noStrike" cap="none">
                <a:solidFill>
                  <a:schemeClr val="dk1"/>
                </a:solidFill>
                <a:latin typeface="Twentieth Century"/>
                <a:ea typeface="Twentieth Century"/>
                <a:cs typeface="Twentieth Century"/>
                <a:sym typeface="Twentieth Century"/>
              </a:defRPr>
            </a:lvl6pPr>
            <a:lvl7pPr marL="3200400" marR="0" lvl="6" indent="-317500" algn="l" rtl="0">
              <a:lnSpc>
                <a:spcPct val="90000"/>
              </a:lnSpc>
              <a:spcBef>
                <a:spcPts val="400"/>
              </a:spcBef>
              <a:spcAft>
                <a:spcPts val="0"/>
              </a:spcAft>
              <a:buClr>
                <a:schemeClr val="accent1"/>
              </a:buClr>
              <a:buSzPts val="1400"/>
              <a:buFont typeface="Noto Sans Symbols"/>
              <a:buChar char="🢝"/>
              <a:defRPr sz="1400" b="0" i="0" u="none" strike="noStrike" cap="none">
                <a:solidFill>
                  <a:schemeClr val="dk1"/>
                </a:solidFill>
                <a:latin typeface="Twentieth Century"/>
                <a:ea typeface="Twentieth Century"/>
                <a:cs typeface="Twentieth Century"/>
                <a:sym typeface="Twentieth Century"/>
              </a:defRPr>
            </a:lvl7pPr>
            <a:lvl8pPr marL="3657600" marR="0" lvl="7" indent="-317500" algn="l" rtl="0">
              <a:lnSpc>
                <a:spcPct val="90000"/>
              </a:lnSpc>
              <a:spcBef>
                <a:spcPts val="400"/>
              </a:spcBef>
              <a:spcAft>
                <a:spcPts val="0"/>
              </a:spcAft>
              <a:buClr>
                <a:schemeClr val="accent1"/>
              </a:buClr>
              <a:buSzPts val="1400"/>
              <a:buFont typeface="Noto Sans Symbols"/>
              <a:buChar char="🢝"/>
              <a:defRPr sz="1400" b="0" i="0" u="none" strike="noStrike" cap="none">
                <a:solidFill>
                  <a:schemeClr val="dk1"/>
                </a:solidFill>
                <a:latin typeface="Twentieth Century"/>
                <a:ea typeface="Twentieth Century"/>
                <a:cs typeface="Twentieth Century"/>
                <a:sym typeface="Twentieth Century"/>
              </a:defRPr>
            </a:lvl8pPr>
            <a:lvl9pPr marL="4114800" marR="0" lvl="8" indent="-317500" algn="l" rtl="0">
              <a:lnSpc>
                <a:spcPct val="90000"/>
              </a:lnSpc>
              <a:spcBef>
                <a:spcPts val="400"/>
              </a:spcBef>
              <a:spcAft>
                <a:spcPts val="400"/>
              </a:spcAft>
              <a:buClr>
                <a:schemeClr val="accent1"/>
              </a:buClr>
              <a:buSzPts val="1400"/>
              <a:buFont typeface="Noto Sans Symbols"/>
              <a:buChar char="🢝"/>
              <a:defRPr sz="14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12" name="Google Shape;12;p32"/>
          <p:cNvSpPr txBox="1">
            <a:spLocks noGrp="1"/>
          </p:cNvSpPr>
          <p:nvPr>
            <p:ph type="dt" idx="10"/>
          </p:nvPr>
        </p:nvSpPr>
        <p:spPr>
          <a:xfrm>
            <a:off x="1024129" y="6470704"/>
            <a:ext cx="2154143" cy="27432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rgbClr val="0C0C0C"/>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13" name="Google Shape;13;p32"/>
          <p:cNvSpPr txBox="1">
            <a:spLocks noGrp="1"/>
          </p:cNvSpPr>
          <p:nvPr>
            <p:ph type="ftr" idx="11"/>
          </p:nvPr>
        </p:nvSpPr>
        <p:spPr>
          <a:xfrm>
            <a:off x="4842932" y="6470704"/>
            <a:ext cx="5901459" cy="274320"/>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rgbClr val="0C0C0C"/>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14" name="Google Shape;14;p32"/>
          <p:cNvSpPr txBox="1">
            <a:spLocks noGrp="1"/>
          </p:cNvSpPr>
          <p:nvPr>
            <p:ph type="sldNum" idx="12"/>
          </p:nvPr>
        </p:nvSpPr>
        <p:spPr>
          <a:xfrm>
            <a:off x="10837333" y="6470704"/>
            <a:ext cx="973667" cy="274320"/>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1000" b="0" i="0" u="none" strike="noStrike" cap="none">
                <a:solidFill>
                  <a:srgbClr val="0C0C0C"/>
                </a:solidFill>
                <a:latin typeface="Twentieth Century"/>
                <a:ea typeface="Twentieth Century"/>
                <a:cs typeface="Twentieth Century"/>
                <a:sym typeface="Twentieth Century"/>
              </a:defRPr>
            </a:lvl1pPr>
            <a:lvl2pPr marL="0" marR="0" lvl="1" indent="0" algn="l" rtl="0">
              <a:spcBef>
                <a:spcPts val="0"/>
              </a:spcBef>
              <a:buNone/>
              <a:defRPr sz="1000" b="0" i="0" u="none" strike="noStrike" cap="none">
                <a:solidFill>
                  <a:srgbClr val="0C0C0C"/>
                </a:solidFill>
                <a:latin typeface="Twentieth Century"/>
                <a:ea typeface="Twentieth Century"/>
                <a:cs typeface="Twentieth Century"/>
                <a:sym typeface="Twentieth Century"/>
              </a:defRPr>
            </a:lvl2pPr>
            <a:lvl3pPr marL="0" marR="0" lvl="2" indent="0" algn="l" rtl="0">
              <a:spcBef>
                <a:spcPts val="0"/>
              </a:spcBef>
              <a:buNone/>
              <a:defRPr sz="1000" b="0" i="0" u="none" strike="noStrike" cap="none">
                <a:solidFill>
                  <a:srgbClr val="0C0C0C"/>
                </a:solidFill>
                <a:latin typeface="Twentieth Century"/>
                <a:ea typeface="Twentieth Century"/>
                <a:cs typeface="Twentieth Century"/>
                <a:sym typeface="Twentieth Century"/>
              </a:defRPr>
            </a:lvl3pPr>
            <a:lvl4pPr marL="0" marR="0" lvl="3" indent="0" algn="l" rtl="0">
              <a:spcBef>
                <a:spcPts val="0"/>
              </a:spcBef>
              <a:buNone/>
              <a:defRPr sz="1000" b="0" i="0" u="none" strike="noStrike" cap="none">
                <a:solidFill>
                  <a:srgbClr val="0C0C0C"/>
                </a:solidFill>
                <a:latin typeface="Twentieth Century"/>
                <a:ea typeface="Twentieth Century"/>
                <a:cs typeface="Twentieth Century"/>
                <a:sym typeface="Twentieth Century"/>
              </a:defRPr>
            </a:lvl4pPr>
            <a:lvl5pPr marL="0" marR="0" lvl="4" indent="0" algn="l" rtl="0">
              <a:spcBef>
                <a:spcPts val="0"/>
              </a:spcBef>
              <a:buNone/>
              <a:defRPr sz="1000" b="0" i="0" u="none" strike="noStrike" cap="none">
                <a:solidFill>
                  <a:srgbClr val="0C0C0C"/>
                </a:solidFill>
                <a:latin typeface="Twentieth Century"/>
                <a:ea typeface="Twentieth Century"/>
                <a:cs typeface="Twentieth Century"/>
                <a:sym typeface="Twentieth Century"/>
              </a:defRPr>
            </a:lvl5pPr>
            <a:lvl6pPr marL="0" marR="0" lvl="5" indent="0" algn="l" rtl="0">
              <a:spcBef>
                <a:spcPts val="0"/>
              </a:spcBef>
              <a:buNone/>
              <a:defRPr sz="1000" b="0" i="0" u="none" strike="noStrike" cap="none">
                <a:solidFill>
                  <a:srgbClr val="0C0C0C"/>
                </a:solidFill>
                <a:latin typeface="Twentieth Century"/>
                <a:ea typeface="Twentieth Century"/>
                <a:cs typeface="Twentieth Century"/>
                <a:sym typeface="Twentieth Century"/>
              </a:defRPr>
            </a:lvl6pPr>
            <a:lvl7pPr marL="0" marR="0" lvl="6" indent="0" algn="l" rtl="0">
              <a:spcBef>
                <a:spcPts val="0"/>
              </a:spcBef>
              <a:buNone/>
              <a:defRPr sz="1000" b="0" i="0" u="none" strike="noStrike" cap="none">
                <a:solidFill>
                  <a:srgbClr val="0C0C0C"/>
                </a:solidFill>
                <a:latin typeface="Twentieth Century"/>
                <a:ea typeface="Twentieth Century"/>
                <a:cs typeface="Twentieth Century"/>
                <a:sym typeface="Twentieth Century"/>
              </a:defRPr>
            </a:lvl7pPr>
            <a:lvl8pPr marL="0" marR="0" lvl="7" indent="0" algn="l" rtl="0">
              <a:spcBef>
                <a:spcPts val="0"/>
              </a:spcBef>
              <a:buNone/>
              <a:defRPr sz="1000" b="0" i="0" u="none" strike="noStrike" cap="none">
                <a:solidFill>
                  <a:srgbClr val="0C0C0C"/>
                </a:solidFill>
                <a:latin typeface="Twentieth Century"/>
                <a:ea typeface="Twentieth Century"/>
                <a:cs typeface="Twentieth Century"/>
                <a:sym typeface="Twentieth Century"/>
              </a:defRPr>
            </a:lvl8pPr>
            <a:lvl9pPr marL="0" marR="0" lvl="8" indent="0" algn="l" rtl="0">
              <a:spcBef>
                <a:spcPts val="0"/>
              </a:spcBef>
              <a:buNone/>
              <a:defRPr sz="1000" b="0" i="0" u="none" strike="noStrike" cap="none">
                <a:solidFill>
                  <a:srgbClr val="0C0C0C"/>
                </a:solidFill>
                <a:latin typeface="Twentieth Century"/>
                <a:ea typeface="Twentieth Century"/>
                <a:cs typeface="Twentieth Century"/>
                <a:sym typeface="Twentieth Century"/>
              </a:defRPr>
            </a:lvl9pPr>
          </a:lstStyle>
          <a:p>
            <a:pPr marL="0" lvl="0" indent="0" algn="l" rtl="0">
              <a:spcBef>
                <a:spcPts val="0"/>
              </a:spcBef>
              <a:spcAft>
                <a:spcPts val="0"/>
              </a:spcAft>
              <a:buNone/>
            </a:pPr>
            <a:fld id="{00000000-1234-1234-1234-123412341234}" type="slidenum">
              <a:rPr lang="en-GB"/>
              <a:t>‹#›</a:t>
            </a:fld>
            <a:endParaRPr/>
          </a:p>
        </p:txBody>
      </p:sp>
      <p:cxnSp>
        <p:nvCxnSpPr>
          <p:cNvPr id="15" name="Google Shape;15;p32"/>
          <p:cNvCxnSpPr/>
          <p:nvPr/>
        </p:nvCxnSpPr>
        <p:spPr>
          <a:xfrm rot="10800000">
            <a:off x="762000" y="826324"/>
            <a:ext cx="0" cy="914400"/>
          </a:xfrm>
          <a:prstGeom prst="straightConnector1">
            <a:avLst/>
          </a:prstGeom>
          <a:noFill/>
          <a:ln w="19050" cap="flat" cmpd="sng">
            <a:solidFill>
              <a:schemeClr val="accent1"/>
            </a:solidFill>
            <a:prstDash val="solid"/>
            <a:round/>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assets.publishing.service.gov.uk/government/uploads/system/uploads/attachment_data/file/190599/Letters_and_Sounds_-_DFES-00281-2007.pdf"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11.gif"/><Relationship Id="rId4" Type="http://schemas.openxmlformats.org/officeDocument/2006/relationships/image" Target="../media/image10.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hyperlink" Target="https://www.youtube.com/watch?v=7UulWEhsQgE"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23.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28.jpeg"/><Relationship Id="rId10" Type="http://schemas.openxmlformats.org/officeDocument/2006/relationships/image" Target="../media/image33.png"/><Relationship Id="rId4" Type="http://schemas.openxmlformats.org/officeDocument/2006/relationships/image" Target="../media/image27.jpeg"/><Relationship Id="rId9"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40.jpeg"/><Relationship Id="rId11" Type="http://schemas.openxmlformats.org/officeDocument/2006/relationships/image" Target="../media/image45.jpeg"/><Relationship Id="rId5" Type="http://schemas.openxmlformats.org/officeDocument/2006/relationships/image" Target="../media/image39.jpeg"/><Relationship Id="rId10" Type="http://schemas.openxmlformats.org/officeDocument/2006/relationships/image" Target="../media/image44.jpeg"/><Relationship Id="rId4" Type="http://schemas.openxmlformats.org/officeDocument/2006/relationships/image" Target="../media/image38.jpeg"/><Relationship Id="rId9" Type="http://schemas.openxmlformats.org/officeDocument/2006/relationships/image" Target="../media/image43.jpeg"/></Relationships>
</file>

<file path=ppt/slides/_rels/slide26.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
          <p:cNvSpPr txBox="1">
            <a:spLocks noGrp="1"/>
          </p:cNvSpPr>
          <p:nvPr>
            <p:ph type="ctrTitle"/>
          </p:nvPr>
        </p:nvSpPr>
        <p:spPr>
          <a:xfrm>
            <a:off x="457200" y="4960137"/>
            <a:ext cx="7772400" cy="1463040"/>
          </a:xfrm>
          <a:prstGeom prst="rect">
            <a:avLst/>
          </a:prstGeom>
          <a:noFill/>
          <a:ln>
            <a:noFill/>
          </a:ln>
        </p:spPr>
        <p:txBody>
          <a:bodyPr spcFirstLastPara="1" wrap="square" lIns="91425" tIns="45700" rIns="91425" bIns="45700" anchor="ctr" anchorCtr="0">
            <a:normAutofit/>
          </a:bodyPr>
          <a:lstStyle/>
          <a:p>
            <a:pPr marL="0" lvl="0" indent="0" algn="r" rtl="0">
              <a:lnSpc>
                <a:spcPct val="80000"/>
              </a:lnSpc>
              <a:spcBef>
                <a:spcPts val="0"/>
              </a:spcBef>
              <a:spcAft>
                <a:spcPts val="0"/>
              </a:spcAft>
              <a:buClr>
                <a:srgbClr val="0C0C0C"/>
              </a:buClr>
              <a:buSzPts val="5000"/>
              <a:buFont typeface="Twentieth Century"/>
              <a:buNone/>
            </a:pPr>
            <a:r>
              <a:rPr lang="en-GB" dirty="0">
                <a:latin typeface="Sassoon Penpals" panose="02000400000000000000" pitchFamily="50" charset="0"/>
              </a:rPr>
              <a:t>PHONICS </a:t>
            </a:r>
            <a:endParaRPr dirty="0">
              <a:latin typeface="Sassoon Penpals" panose="02000400000000000000" pitchFamily="50" charset="0"/>
            </a:endParaRPr>
          </a:p>
        </p:txBody>
      </p:sp>
      <p:sp>
        <p:nvSpPr>
          <p:cNvPr id="96" name="Google Shape;96;p1"/>
          <p:cNvSpPr txBox="1">
            <a:spLocks noGrp="1"/>
          </p:cNvSpPr>
          <p:nvPr>
            <p:ph type="subTitle" idx="1"/>
          </p:nvPr>
        </p:nvSpPr>
        <p:spPr>
          <a:xfrm>
            <a:off x="8610600" y="4960137"/>
            <a:ext cx="3200400" cy="1463040"/>
          </a:xfrm>
          <a:prstGeom prst="rect">
            <a:avLst/>
          </a:prstGeom>
          <a:noFill/>
          <a:ln>
            <a:noFill/>
          </a:ln>
        </p:spPr>
        <p:txBody>
          <a:bodyPr spcFirstLastPara="1" wrap="square" lIns="91425" tIns="45700" rIns="91425" bIns="45700" anchor="ctr" anchorCtr="0">
            <a:normAutofit/>
          </a:bodyPr>
          <a:lstStyle/>
          <a:p>
            <a:pPr marL="0" lvl="0" indent="0" algn="r" rtl="0">
              <a:lnSpc>
                <a:spcPct val="100000"/>
              </a:lnSpc>
              <a:spcBef>
                <a:spcPts val="0"/>
              </a:spcBef>
              <a:spcAft>
                <a:spcPts val="0"/>
              </a:spcAft>
              <a:buSzPts val="1800"/>
              <a:buNone/>
            </a:pPr>
            <a:r>
              <a:rPr lang="en-GB" sz="3200" dirty="0" smtClean="0">
                <a:latin typeface="Sassoon Penpals" panose="02000400000000000000" pitchFamily="50" charset="0"/>
              </a:rPr>
              <a:t>Parents Workshop </a:t>
            </a:r>
            <a:endParaRPr sz="3200" dirty="0">
              <a:latin typeface="Sassoon Penpals" panose="02000400000000000000" pitchFamily="50" charset="0"/>
            </a:endParaRPr>
          </a:p>
        </p:txBody>
      </p:sp>
      <p:pic>
        <p:nvPicPr>
          <p:cNvPr id="2" name="Picture 1"/>
          <p:cNvPicPr>
            <a:picLocks noChangeAspect="1"/>
          </p:cNvPicPr>
          <p:nvPr/>
        </p:nvPicPr>
        <p:blipFill>
          <a:blip r:embed="rId3"/>
          <a:stretch>
            <a:fillRect/>
          </a:stretch>
        </p:blipFill>
        <p:spPr>
          <a:xfrm>
            <a:off x="4121603" y="587829"/>
            <a:ext cx="4107997" cy="360116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pic>
        <p:nvPicPr>
          <p:cNvPr id="107" name="Google Shape;107;p3"/>
          <p:cNvPicPr preferRelativeResize="0"/>
          <p:nvPr/>
        </p:nvPicPr>
        <p:blipFill rotWithShape="1">
          <a:blip r:embed="rId3">
            <a:alphaModFix/>
          </a:blip>
          <a:srcRect/>
          <a:stretch/>
        </p:blipFill>
        <p:spPr>
          <a:xfrm>
            <a:off x="2011680" y="218440"/>
            <a:ext cx="7823200" cy="5867400"/>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4"/>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TERMINOLOGY </a:t>
            </a:r>
            <a:endParaRPr/>
          </a:p>
        </p:txBody>
      </p:sp>
      <p:pic>
        <p:nvPicPr>
          <p:cNvPr id="114" name="Google Shape;114;p4"/>
          <p:cNvPicPr preferRelativeResize="0"/>
          <p:nvPr/>
        </p:nvPicPr>
        <p:blipFill rotWithShape="1">
          <a:blip r:embed="rId3">
            <a:alphaModFix/>
          </a:blip>
          <a:srcRect/>
          <a:stretch/>
        </p:blipFill>
        <p:spPr>
          <a:xfrm>
            <a:off x="2593359" y="1764732"/>
            <a:ext cx="7028649" cy="3503168"/>
          </a:xfrm>
          <a:prstGeom prst="rect">
            <a:avLst/>
          </a:prstGeom>
          <a:noFill/>
          <a:ln>
            <a:noFill/>
          </a:ln>
        </p:spPr>
      </p:pic>
      <p:sp>
        <p:nvSpPr>
          <p:cNvPr id="115" name="Google Shape;115;p4"/>
          <p:cNvSpPr txBox="1"/>
          <p:nvPr/>
        </p:nvSpPr>
        <p:spPr>
          <a:xfrm>
            <a:off x="2937764" y="5430580"/>
            <a:ext cx="5892800" cy="120028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0" i="0" u="none" strike="noStrike" cap="none" dirty="0">
                <a:solidFill>
                  <a:schemeClr val="dk1"/>
                </a:solidFill>
                <a:latin typeface="Sassoon Penpals" panose="02000400000000000000" pitchFamily="50" charset="0"/>
                <a:sym typeface="Arial"/>
              </a:rPr>
              <a:t>Letter and Sounds suggest the correct terminology should be used from Year 1 onwards.</a:t>
            </a:r>
            <a:r>
              <a:rPr lang="en-GB" sz="2400" b="0" i="0" u="none" strike="noStrike" cap="none" dirty="0">
                <a:solidFill>
                  <a:srgbClr val="FF0000"/>
                </a:solidFill>
                <a:latin typeface="Sassoon Penpals" panose="02000400000000000000" pitchFamily="50" charset="0"/>
                <a:sym typeface="Arial"/>
              </a:rPr>
              <a:t> *</a:t>
            </a:r>
            <a:endParaRPr dirty="0">
              <a:latin typeface="Sassoon Penpals" panose="02000400000000000000" pitchFamily="50" charset="0"/>
            </a:endParaRPr>
          </a:p>
          <a:p>
            <a:pPr marL="0" marR="0" lvl="0" indent="0" algn="l" rtl="0">
              <a:spcBef>
                <a:spcPts val="0"/>
              </a:spcBef>
              <a:spcAft>
                <a:spcPts val="0"/>
              </a:spcAft>
              <a:buNone/>
            </a:pPr>
            <a:endParaRPr sz="2400" dirty="0">
              <a:solidFill>
                <a:schemeClr val="dk1"/>
              </a:solidFill>
              <a:latin typeface="Sassoon Penpals" panose="02000400000000000000" pitchFamily="50" charset="0"/>
              <a:sym typeface="Aria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5"/>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dirty="0"/>
              <a:t>PHONEME</a:t>
            </a:r>
            <a:endParaRPr dirty="0"/>
          </a:p>
        </p:txBody>
      </p:sp>
      <p:sp>
        <p:nvSpPr>
          <p:cNvPr id="121" name="Google Shape;121;p5"/>
          <p:cNvSpPr txBox="1"/>
          <p:nvPr/>
        </p:nvSpPr>
        <p:spPr>
          <a:xfrm>
            <a:off x="1187335" y="1127206"/>
            <a:ext cx="7696200" cy="3657600"/>
          </a:xfrm>
          <a:prstGeom prst="rect">
            <a:avLst/>
          </a:prstGeom>
          <a:noFill/>
          <a:ln>
            <a:noFill/>
          </a:ln>
        </p:spPr>
        <p:txBody>
          <a:bodyPr spcFirstLastPara="1" wrap="square" lIns="45700" tIns="45700" rIns="45700" bIns="45700" anchor="t" anchorCtr="0">
            <a:noAutofit/>
          </a:bodyPr>
          <a:lstStyle/>
          <a:p>
            <a:pPr marL="91440" marR="0" lvl="0" indent="-91440" algn="l" rtl="0">
              <a:lnSpc>
                <a:spcPct val="90000"/>
              </a:lnSpc>
              <a:spcBef>
                <a:spcPts val="0"/>
              </a:spcBef>
              <a:spcAft>
                <a:spcPts val="0"/>
              </a:spcAft>
              <a:buClr>
                <a:schemeClr val="accent1"/>
              </a:buClr>
              <a:buSzPts val="2200"/>
              <a:buFont typeface="Twentieth Century"/>
              <a:buNone/>
            </a:pPr>
            <a:endParaRPr sz="3200" dirty="0">
              <a:solidFill>
                <a:schemeClr val="dk1"/>
              </a:solidFill>
              <a:latin typeface="Sassoon Penpals" panose="02000400000000000000" pitchFamily="50" charset="0"/>
              <a:ea typeface="Twentieth Century"/>
              <a:cs typeface="Twentieth Century"/>
              <a:sym typeface="Twentieth Century"/>
            </a:endParaRPr>
          </a:p>
          <a:p>
            <a:pPr marL="91440" marR="0" lvl="0" indent="-91440" algn="l" rtl="0">
              <a:lnSpc>
                <a:spcPct val="90000"/>
              </a:lnSpc>
              <a:spcBef>
                <a:spcPts val="1400"/>
              </a:spcBef>
              <a:spcAft>
                <a:spcPts val="0"/>
              </a:spcAft>
              <a:buClr>
                <a:schemeClr val="accent1"/>
              </a:buClr>
              <a:buSzPts val="2200"/>
              <a:buFont typeface="Twentieth Century"/>
              <a:buNone/>
            </a:pPr>
            <a:endParaRPr sz="3200" dirty="0">
              <a:solidFill>
                <a:schemeClr val="dk1"/>
              </a:solidFill>
              <a:latin typeface="Sassoon Penpals" panose="02000400000000000000" pitchFamily="50" charset="0"/>
              <a:sym typeface="Arial"/>
            </a:endParaRPr>
          </a:p>
          <a:p>
            <a:pPr marL="91440" marR="0" lvl="0" indent="-91440" algn="l" rtl="0">
              <a:lnSpc>
                <a:spcPct val="90000"/>
              </a:lnSpc>
              <a:spcBef>
                <a:spcPts val="1400"/>
              </a:spcBef>
              <a:spcAft>
                <a:spcPts val="0"/>
              </a:spcAft>
              <a:buClr>
                <a:schemeClr val="accent1"/>
              </a:buClr>
              <a:buSzPts val="3600"/>
              <a:buFont typeface="Twentieth Century"/>
              <a:buNone/>
            </a:pPr>
            <a:r>
              <a:rPr lang="en-GB" sz="4800" dirty="0">
                <a:solidFill>
                  <a:schemeClr val="dk1"/>
                </a:solidFill>
                <a:latin typeface="Sassoon Penpals" panose="02000400000000000000" pitchFamily="50" charset="0"/>
                <a:sym typeface="Arial"/>
              </a:rPr>
              <a:t>A </a:t>
            </a:r>
            <a:r>
              <a:rPr lang="en-GB" sz="4800" dirty="0">
                <a:solidFill>
                  <a:schemeClr val="accent2"/>
                </a:solidFill>
                <a:latin typeface="Sassoon Penpals" panose="02000400000000000000" pitchFamily="50" charset="0"/>
                <a:sym typeface="Arial"/>
              </a:rPr>
              <a:t>phoneme </a:t>
            </a:r>
            <a:r>
              <a:rPr lang="en-GB" sz="4800" dirty="0">
                <a:solidFill>
                  <a:schemeClr val="dk1"/>
                </a:solidFill>
                <a:latin typeface="Sassoon Penpals" panose="02000400000000000000" pitchFamily="50" charset="0"/>
                <a:sym typeface="Arial"/>
              </a:rPr>
              <a:t>is the smallest unit of</a:t>
            </a:r>
            <a:endParaRPr sz="20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3600"/>
              <a:buFont typeface="Twentieth Century"/>
              <a:buNone/>
            </a:pPr>
            <a:r>
              <a:rPr lang="en-GB" sz="4800" dirty="0">
                <a:solidFill>
                  <a:schemeClr val="dk1"/>
                </a:solidFill>
                <a:latin typeface="Sassoon Penpals" panose="02000400000000000000" pitchFamily="50" charset="0"/>
                <a:sym typeface="Arial"/>
              </a:rPr>
              <a:t>sound in a word.</a:t>
            </a:r>
            <a:endParaRPr sz="20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3600"/>
              <a:buFont typeface="Twentieth Century"/>
              <a:buNone/>
            </a:pPr>
            <a:endParaRPr sz="4800" dirty="0">
              <a:solidFill>
                <a:schemeClr val="dk1"/>
              </a:solidFill>
              <a:latin typeface="Sassoon Penpals" panose="02000400000000000000" pitchFamily="50" charset="0"/>
              <a:sym typeface="Arial"/>
            </a:endParaRPr>
          </a:p>
          <a:p>
            <a:pPr marL="91440" marR="0" lvl="0" indent="-91440" algn="l" rtl="0">
              <a:lnSpc>
                <a:spcPct val="90000"/>
              </a:lnSpc>
              <a:spcBef>
                <a:spcPts val="1400"/>
              </a:spcBef>
              <a:spcAft>
                <a:spcPts val="0"/>
              </a:spcAft>
              <a:buClr>
                <a:schemeClr val="accent1"/>
              </a:buClr>
              <a:buSzPts val="3600"/>
              <a:buFont typeface="Twentieth Century"/>
              <a:buNone/>
            </a:pPr>
            <a:r>
              <a:rPr lang="en-GB" sz="4800" dirty="0">
                <a:solidFill>
                  <a:schemeClr val="dk1"/>
                </a:solidFill>
                <a:latin typeface="Sassoon Penpals" panose="02000400000000000000" pitchFamily="50" charset="0"/>
                <a:sym typeface="Arial"/>
              </a:rPr>
              <a:t>C-u-p		c-a-t		d-o-g</a:t>
            </a:r>
            <a:endParaRPr sz="2000" dirty="0">
              <a:latin typeface="Sassoon Penpals" panose="02000400000000000000" pitchFamily="50" charset="0"/>
            </a:endParaRPr>
          </a:p>
        </p:txBody>
      </p:sp>
      <p:pic>
        <p:nvPicPr>
          <p:cNvPr id="122" name="Google Shape;122;p5"/>
          <p:cNvPicPr preferRelativeResize="0"/>
          <p:nvPr/>
        </p:nvPicPr>
        <p:blipFill rotWithShape="1">
          <a:blip r:embed="rId3">
            <a:alphaModFix/>
          </a:blip>
          <a:srcRect/>
          <a:stretch/>
        </p:blipFill>
        <p:spPr>
          <a:xfrm>
            <a:off x="9712325" y="3414649"/>
            <a:ext cx="2063750" cy="3155950"/>
          </a:xfrm>
          <a:prstGeom prst="rect">
            <a:avLst/>
          </a:prstGeom>
          <a:noFill/>
          <a:ln>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8"/>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DIAGRAPH</a:t>
            </a:r>
            <a:endParaRPr/>
          </a:p>
        </p:txBody>
      </p:sp>
      <p:sp>
        <p:nvSpPr>
          <p:cNvPr id="140" name="Google Shape;140;p8"/>
          <p:cNvSpPr/>
          <p:nvPr/>
        </p:nvSpPr>
        <p:spPr>
          <a:xfrm>
            <a:off x="1312164" y="1406512"/>
            <a:ext cx="9144000" cy="50167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4000" i="1" dirty="0">
              <a:solidFill>
                <a:schemeClr val="accent2"/>
              </a:solidFill>
              <a:latin typeface="Sassoon Penpals" panose="02000400000000000000" pitchFamily="50" charset="0"/>
              <a:sym typeface="Arial"/>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Two letters, which make one sound</a:t>
            </a:r>
            <a:endParaRPr sz="1800" dirty="0">
              <a:latin typeface="Sassoon Penpals" panose="02000400000000000000" pitchFamily="50" charset="0"/>
            </a:endParaRPr>
          </a:p>
          <a:p>
            <a:pPr marL="0" marR="0" lvl="0" indent="0" algn="l" rtl="0">
              <a:spcBef>
                <a:spcPts val="0"/>
              </a:spcBef>
              <a:spcAft>
                <a:spcPts val="0"/>
              </a:spcAft>
              <a:buNone/>
            </a:pPr>
            <a:endParaRPr sz="4000" dirty="0">
              <a:solidFill>
                <a:schemeClr val="dk1"/>
              </a:solidFill>
              <a:latin typeface="Sassoon Penpals" panose="02000400000000000000" pitchFamily="50" charset="0"/>
              <a:sym typeface="Arial"/>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A consonant digraph contains two consonants</a:t>
            </a:r>
            <a:endParaRPr sz="1800" dirty="0">
              <a:latin typeface="Sassoon Penpals" panose="02000400000000000000" pitchFamily="50" charset="0"/>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		</a:t>
            </a:r>
            <a:r>
              <a:rPr lang="en-GB" sz="4000" dirty="0">
                <a:solidFill>
                  <a:schemeClr val="accent2"/>
                </a:solidFill>
                <a:latin typeface="Sassoon Penpals" panose="02000400000000000000" pitchFamily="50" charset="0"/>
                <a:sym typeface="Arial"/>
              </a:rPr>
              <a:t>	</a:t>
            </a:r>
            <a:r>
              <a:rPr lang="en-GB" sz="4000" dirty="0" err="1">
                <a:solidFill>
                  <a:schemeClr val="accent2"/>
                </a:solidFill>
                <a:latin typeface="Sassoon Penpals" panose="02000400000000000000" pitchFamily="50" charset="0"/>
                <a:sym typeface="Arial"/>
              </a:rPr>
              <a:t>sh</a:t>
            </a:r>
            <a:r>
              <a:rPr lang="en-GB" sz="4000" dirty="0">
                <a:solidFill>
                  <a:schemeClr val="accent2"/>
                </a:solidFill>
                <a:latin typeface="Sassoon Penpals" panose="02000400000000000000" pitchFamily="50" charset="0"/>
                <a:sym typeface="Arial"/>
              </a:rPr>
              <a:t>	</a:t>
            </a:r>
            <a:r>
              <a:rPr lang="en-GB" sz="4000" dirty="0" err="1">
                <a:solidFill>
                  <a:schemeClr val="accent2"/>
                </a:solidFill>
                <a:latin typeface="Sassoon Penpals" panose="02000400000000000000" pitchFamily="50" charset="0"/>
                <a:sym typeface="Arial"/>
              </a:rPr>
              <a:t>ck</a:t>
            </a:r>
            <a:r>
              <a:rPr lang="en-GB" sz="4000" dirty="0">
                <a:solidFill>
                  <a:schemeClr val="accent2"/>
                </a:solidFill>
                <a:latin typeface="Sassoon Penpals" panose="02000400000000000000" pitchFamily="50" charset="0"/>
                <a:sym typeface="Arial"/>
              </a:rPr>
              <a:t>	</a:t>
            </a:r>
            <a:r>
              <a:rPr lang="en-GB" sz="4000" dirty="0" err="1">
                <a:solidFill>
                  <a:schemeClr val="accent2"/>
                </a:solidFill>
                <a:latin typeface="Sassoon Penpals" panose="02000400000000000000" pitchFamily="50" charset="0"/>
                <a:sym typeface="Arial"/>
              </a:rPr>
              <a:t>th</a:t>
            </a:r>
            <a:r>
              <a:rPr lang="en-GB" sz="4000" dirty="0">
                <a:solidFill>
                  <a:schemeClr val="accent2"/>
                </a:solidFill>
                <a:latin typeface="Sassoon Penpals" panose="02000400000000000000" pitchFamily="50" charset="0"/>
                <a:sym typeface="Arial"/>
              </a:rPr>
              <a:t>	</a:t>
            </a:r>
            <a:r>
              <a:rPr lang="en-GB" sz="4000" dirty="0" err="1">
                <a:solidFill>
                  <a:schemeClr val="accent2"/>
                </a:solidFill>
                <a:latin typeface="Sassoon Penpals" panose="02000400000000000000" pitchFamily="50" charset="0"/>
                <a:sym typeface="Arial"/>
              </a:rPr>
              <a:t>ll</a:t>
            </a:r>
            <a:endParaRPr sz="4000" dirty="0">
              <a:solidFill>
                <a:schemeClr val="accent2"/>
              </a:solidFill>
              <a:latin typeface="Sassoon Penpals" panose="02000400000000000000" pitchFamily="50" charset="0"/>
              <a:sym typeface="Arial"/>
            </a:endParaRPr>
          </a:p>
          <a:p>
            <a:pPr marL="0" marR="0" lvl="0" indent="0" algn="l" rtl="0">
              <a:spcBef>
                <a:spcPts val="0"/>
              </a:spcBef>
              <a:spcAft>
                <a:spcPts val="0"/>
              </a:spcAft>
              <a:buNone/>
            </a:pPr>
            <a:endParaRPr sz="4000" dirty="0">
              <a:solidFill>
                <a:schemeClr val="accent2"/>
              </a:solidFill>
              <a:latin typeface="Sassoon Penpals" panose="02000400000000000000" pitchFamily="50" charset="0"/>
              <a:sym typeface="Arial"/>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A vowel digraph contains at least one vowel</a:t>
            </a:r>
            <a:endParaRPr sz="1800" dirty="0">
              <a:latin typeface="Sassoon Penpals" panose="02000400000000000000" pitchFamily="50" charset="0"/>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		</a:t>
            </a:r>
            <a:r>
              <a:rPr lang="en-GB" sz="4000" dirty="0">
                <a:solidFill>
                  <a:schemeClr val="accent2"/>
                </a:solidFill>
                <a:latin typeface="Sassoon Penpals" panose="02000400000000000000" pitchFamily="50" charset="0"/>
                <a:sym typeface="Arial"/>
              </a:rPr>
              <a:t>	</a:t>
            </a:r>
            <a:r>
              <a:rPr lang="en-GB" sz="4000" dirty="0" err="1">
                <a:solidFill>
                  <a:schemeClr val="accent2"/>
                </a:solidFill>
                <a:latin typeface="Sassoon Penpals" panose="02000400000000000000" pitchFamily="50" charset="0"/>
                <a:sym typeface="Arial"/>
              </a:rPr>
              <a:t>ai</a:t>
            </a:r>
            <a:r>
              <a:rPr lang="en-GB" sz="4000" dirty="0">
                <a:solidFill>
                  <a:schemeClr val="accent2"/>
                </a:solidFill>
                <a:latin typeface="Sassoon Penpals" panose="02000400000000000000" pitchFamily="50" charset="0"/>
                <a:sym typeface="Arial"/>
              </a:rPr>
              <a:t> 	</a:t>
            </a:r>
            <a:r>
              <a:rPr lang="en-GB" sz="4000" dirty="0" err="1">
                <a:solidFill>
                  <a:schemeClr val="accent2"/>
                </a:solidFill>
                <a:latin typeface="Sassoon Penpals" panose="02000400000000000000" pitchFamily="50" charset="0"/>
                <a:sym typeface="Arial"/>
              </a:rPr>
              <a:t>ee</a:t>
            </a:r>
            <a:r>
              <a:rPr lang="en-GB" sz="4000" dirty="0">
                <a:solidFill>
                  <a:schemeClr val="accent2"/>
                </a:solidFill>
                <a:latin typeface="Sassoon Penpals" panose="02000400000000000000" pitchFamily="50" charset="0"/>
                <a:sym typeface="Arial"/>
              </a:rPr>
              <a:t> 	</a:t>
            </a:r>
            <a:r>
              <a:rPr lang="en-GB" sz="4000" dirty="0" err="1">
                <a:solidFill>
                  <a:schemeClr val="accent2"/>
                </a:solidFill>
                <a:latin typeface="Sassoon Penpals" panose="02000400000000000000" pitchFamily="50" charset="0"/>
                <a:sym typeface="Arial"/>
              </a:rPr>
              <a:t>ar</a:t>
            </a:r>
            <a:r>
              <a:rPr lang="en-GB" sz="4000" dirty="0">
                <a:solidFill>
                  <a:schemeClr val="accent2"/>
                </a:solidFill>
                <a:latin typeface="Sassoon Penpals" panose="02000400000000000000" pitchFamily="50" charset="0"/>
                <a:sym typeface="Arial"/>
              </a:rPr>
              <a:t> 	oy</a:t>
            </a:r>
            <a:endParaRPr sz="1800" dirty="0">
              <a:latin typeface="Sassoon Penpals" panose="02000400000000000000" pitchFamily="50" charset="0"/>
            </a:endParaRPr>
          </a:p>
        </p:txBody>
      </p:sp>
      <p:sp>
        <p:nvSpPr>
          <p:cNvPr id="141" name="Google Shape;141;p8"/>
          <p:cNvSpPr/>
          <p:nvPr/>
        </p:nvSpPr>
        <p:spPr>
          <a:xfrm>
            <a:off x="10244704" y="475488"/>
            <a:ext cx="998992" cy="186204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1500">
                <a:solidFill>
                  <a:schemeClr val="accent1"/>
                </a:solidFill>
                <a:latin typeface="Twentieth Century"/>
                <a:ea typeface="Twentieth Century"/>
                <a:cs typeface="Twentieth Century"/>
                <a:sym typeface="Twentieth Century"/>
              </a:rPr>
              <a:t>2</a:t>
            </a:r>
            <a:endParaRPr sz="11500" b="0" cap="none">
              <a:solidFill>
                <a:schemeClr val="accent1"/>
              </a:solidFill>
              <a:latin typeface="Twentieth Century"/>
              <a:ea typeface="Twentieth Century"/>
              <a:cs typeface="Twentieth Century"/>
              <a:sym typeface="Twentieth Century"/>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9"/>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TRIGRAPH</a:t>
            </a:r>
            <a:endParaRPr/>
          </a:p>
        </p:txBody>
      </p:sp>
      <p:sp>
        <p:nvSpPr>
          <p:cNvPr id="147" name="Google Shape;147;p9"/>
          <p:cNvSpPr/>
          <p:nvPr/>
        </p:nvSpPr>
        <p:spPr>
          <a:xfrm>
            <a:off x="1631376" y="1766700"/>
            <a:ext cx="9612320" cy="341627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5400" i="1" dirty="0">
              <a:solidFill>
                <a:schemeClr val="accent2"/>
              </a:solidFill>
              <a:latin typeface="Sassoon Penpals" panose="02000400000000000000" pitchFamily="50" charset="0"/>
              <a:sym typeface="Arial"/>
            </a:endParaRPr>
          </a:p>
          <a:p>
            <a:pPr marL="0" marR="0" lvl="0" indent="0" algn="l" rtl="0">
              <a:spcBef>
                <a:spcPts val="0"/>
              </a:spcBef>
              <a:spcAft>
                <a:spcPts val="0"/>
              </a:spcAft>
              <a:buNone/>
            </a:pPr>
            <a:r>
              <a:rPr lang="en-GB" sz="5400" dirty="0">
                <a:solidFill>
                  <a:schemeClr val="dk1"/>
                </a:solidFill>
                <a:latin typeface="Sassoon Penpals" panose="02000400000000000000" pitchFamily="50" charset="0"/>
                <a:sym typeface="Arial"/>
              </a:rPr>
              <a:t>Three letters, which make one </a:t>
            </a:r>
            <a:r>
              <a:rPr lang="en-GB" sz="5400" dirty="0" smtClean="0">
                <a:solidFill>
                  <a:schemeClr val="dk1"/>
                </a:solidFill>
                <a:latin typeface="Sassoon Penpals" panose="02000400000000000000" pitchFamily="50" charset="0"/>
                <a:sym typeface="Arial"/>
              </a:rPr>
              <a:t>sound.</a:t>
            </a:r>
            <a:endParaRPr sz="2400" dirty="0">
              <a:latin typeface="Sassoon Penpals" panose="02000400000000000000" pitchFamily="50" charset="0"/>
            </a:endParaRPr>
          </a:p>
          <a:p>
            <a:pPr marL="0" marR="0" lvl="0" indent="0" algn="l" rtl="0">
              <a:spcBef>
                <a:spcPts val="0"/>
              </a:spcBef>
              <a:spcAft>
                <a:spcPts val="0"/>
              </a:spcAft>
              <a:buNone/>
            </a:pPr>
            <a:r>
              <a:rPr lang="en-GB" sz="5400" dirty="0">
                <a:solidFill>
                  <a:srgbClr val="FF0066"/>
                </a:solidFill>
                <a:latin typeface="Sassoon Penpals" panose="02000400000000000000" pitchFamily="50" charset="0"/>
                <a:sym typeface="Arial"/>
              </a:rPr>
              <a:t>				</a:t>
            </a:r>
            <a:endParaRPr sz="2400" dirty="0">
              <a:latin typeface="Sassoon Penpals" panose="02000400000000000000" pitchFamily="50" charset="0"/>
            </a:endParaRPr>
          </a:p>
          <a:p>
            <a:pPr marL="0" marR="0" lvl="0" indent="0" algn="l" rtl="0">
              <a:spcBef>
                <a:spcPts val="0"/>
              </a:spcBef>
              <a:spcAft>
                <a:spcPts val="0"/>
              </a:spcAft>
              <a:buNone/>
            </a:pPr>
            <a:r>
              <a:rPr lang="en-GB" sz="5400" dirty="0">
                <a:solidFill>
                  <a:srgbClr val="FF0066"/>
                </a:solidFill>
                <a:latin typeface="Sassoon Penpals" panose="02000400000000000000" pitchFamily="50" charset="0"/>
                <a:sym typeface="Arial"/>
              </a:rPr>
              <a:t>			    </a:t>
            </a:r>
            <a:r>
              <a:rPr lang="en-GB" sz="5400" dirty="0" err="1">
                <a:solidFill>
                  <a:schemeClr val="accent2"/>
                </a:solidFill>
                <a:latin typeface="Sassoon Penpals" panose="02000400000000000000" pitchFamily="50" charset="0"/>
                <a:sym typeface="Arial"/>
              </a:rPr>
              <a:t>igh</a:t>
            </a:r>
            <a:r>
              <a:rPr lang="en-GB" sz="5400" dirty="0">
                <a:solidFill>
                  <a:schemeClr val="accent2"/>
                </a:solidFill>
                <a:latin typeface="Sassoon Penpals" panose="02000400000000000000" pitchFamily="50" charset="0"/>
                <a:sym typeface="Arial"/>
              </a:rPr>
              <a:t>        </a:t>
            </a:r>
            <a:r>
              <a:rPr lang="en-GB" sz="5400" dirty="0" err="1">
                <a:solidFill>
                  <a:schemeClr val="accent2"/>
                </a:solidFill>
                <a:latin typeface="Sassoon Penpals" panose="02000400000000000000" pitchFamily="50" charset="0"/>
                <a:sym typeface="Arial"/>
              </a:rPr>
              <a:t>dge</a:t>
            </a:r>
            <a:endParaRPr sz="5400" dirty="0">
              <a:solidFill>
                <a:schemeClr val="accent2"/>
              </a:solidFill>
              <a:latin typeface="Sassoon Penpals" panose="02000400000000000000" pitchFamily="50" charset="0"/>
              <a:sym typeface="Arial"/>
            </a:endParaRPr>
          </a:p>
        </p:txBody>
      </p:sp>
      <p:sp>
        <p:nvSpPr>
          <p:cNvPr id="148" name="Google Shape;148;p9"/>
          <p:cNvSpPr/>
          <p:nvPr/>
        </p:nvSpPr>
        <p:spPr>
          <a:xfrm>
            <a:off x="10244704" y="475488"/>
            <a:ext cx="998992" cy="186204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11500" b="0" cap="none">
                <a:solidFill>
                  <a:schemeClr val="accent1"/>
                </a:solidFill>
                <a:latin typeface="Twentieth Century"/>
                <a:ea typeface="Twentieth Century"/>
                <a:cs typeface="Twentieth Century"/>
                <a:sym typeface="Twentieth Century"/>
              </a:rPr>
              <a:t>3</a:t>
            </a:r>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6"/>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dirty="0"/>
              <a:t>GRAPHEME</a:t>
            </a:r>
            <a:endParaRPr dirty="0"/>
          </a:p>
        </p:txBody>
      </p:sp>
      <p:sp>
        <p:nvSpPr>
          <p:cNvPr id="128" name="Google Shape;128;p6"/>
          <p:cNvSpPr/>
          <p:nvPr/>
        </p:nvSpPr>
        <p:spPr>
          <a:xfrm>
            <a:off x="1224788" y="1225729"/>
            <a:ext cx="9318752" cy="563227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4000" i="1" dirty="0">
              <a:solidFill>
                <a:schemeClr val="accent2"/>
              </a:solidFill>
              <a:latin typeface="Sassoon Penpals" panose="02000400000000000000" pitchFamily="50" charset="0"/>
              <a:sym typeface="Arial"/>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A way of writing down a phoneme. </a:t>
            </a:r>
            <a:r>
              <a:rPr lang="en-GB" sz="4000" dirty="0">
                <a:solidFill>
                  <a:srgbClr val="92D050"/>
                </a:solidFill>
                <a:latin typeface="Sassoon Penpals" panose="02000400000000000000" pitchFamily="50" charset="0"/>
                <a:sym typeface="Arial"/>
              </a:rPr>
              <a:t>Graphemes</a:t>
            </a:r>
            <a:r>
              <a:rPr lang="en-GB" sz="4000" dirty="0">
                <a:solidFill>
                  <a:schemeClr val="dk1"/>
                </a:solidFill>
                <a:latin typeface="Sassoon Penpals" panose="02000400000000000000" pitchFamily="50" charset="0"/>
                <a:sym typeface="Arial"/>
              </a:rPr>
              <a:t> can be made up from: </a:t>
            </a:r>
            <a:endParaRPr sz="1600" dirty="0">
              <a:latin typeface="Sassoon Penpals" panose="02000400000000000000" pitchFamily="50" charset="0"/>
            </a:endParaRPr>
          </a:p>
          <a:p>
            <a:pPr marL="0" marR="0" lvl="0" indent="0" algn="l" rtl="0">
              <a:spcBef>
                <a:spcPts val="0"/>
              </a:spcBef>
              <a:spcAft>
                <a:spcPts val="0"/>
              </a:spcAft>
              <a:buNone/>
            </a:pPr>
            <a:endParaRPr sz="4000" dirty="0">
              <a:solidFill>
                <a:schemeClr val="dk1"/>
              </a:solidFill>
              <a:latin typeface="Sassoon Penpals" panose="02000400000000000000" pitchFamily="50" charset="0"/>
              <a:sym typeface="Arial"/>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1 letter e.g. p</a:t>
            </a:r>
            <a:endParaRPr sz="1600" dirty="0">
              <a:latin typeface="Sassoon Penpals" panose="02000400000000000000" pitchFamily="50" charset="0"/>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2 letters e.g.sh </a:t>
            </a:r>
            <a:endParaRPr sz="1600" dirty="0">
              <a:latin typeface="Sassoon Penpals" panose="02000400000000000000" pitchFamily="50" charset="0"/>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3 letters e.g. </a:t>
            </a:r>
            <a:r>
              <a:rPr lang="en-GB" sz="4000" dirty="0" err="1">
                <a:solidFill>
                  <a:schemeClr val="dk1"/>
                </a:solidFill>
                <a:latin typeface="Sassoon Penpals" panose="02000400000000000000" pitchFamily="50" charset="0"/>
                <a:sym typeface="Arial"/>
              </a:rPr>
              <a:t>tch</a:t>
            </a:r>
            <a:r>
              <a:rPr lang="en-GB" sz="4000" dirty="0">
                <a:solidFill>
                  <a:schemeClr val="dk1"/>
                </a:solidFill>
                <a:latin typeface="Sassoon Penpals" panose="02000400000000000000" pitchFamily="50" charset="0"/>
                <a:sym typeface="Arial"/>
              </a:rPr>
              <a:t> </a:t>
            </a:r>
            <a:endParaRPr sz="1600" dirty="0">
              <a:latin typeface="Sassoon Penpals" panose="02000400000000000000" pitchFamily="50" charset="0"/>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4 letters </a:t>
            </a:r>
            <a:r>
              <a:rPr lang="en-GB" sz="4000" dirty="0" err="1">
                <a:solidFill>
                  <a:schemeClr val="dk1"/>
                </a:solidFill>
                <a:latin typeface="Sassoon Penpals" panose="02000400000000000000" pitchFamily="50" charset="0"/>
                <a:sym typeface="Arial"/>
              </a:rPr>
              <a:t>e.g</a:t>
            </a:r>
            <a:r>
              <a:rPr lang="en-GB" sz="4000" dirty="0">
                <a:solidFill>
                  <a:schemeClr val="dk1"/>
                </a:solidFill>
                <a:latin typeface="Sassoon Penpals" panose="02000400000000000000" pitchFamily="50" charset="0"/>
                <a:sym typeface="Arial"/>
              </a:rPr>
              <a:t> </a:t>
            </a:r>
            <a:r>
              <a:rPr lang="en-GB" sz="4000" dirty="0" err="1">
                <a:solidFill>
                  <a:schemeClr val="dk1"/>
                </a:solidFill>
                <a:latin typeface="Sassoon Penpals" panose="02000400000000000000" pitchFamily="50" charset="0"/>
                <a:sym typeface="Arial"/>
              </a:rPr>
              <a:t>ough</a:t>
            </a:r>
            <a:r>
              <a:rPr lang="en-GB" sz="4000" dirty="0">
                <a:solidFill>
                  <a:schemeClr val="dk1"/>
                </a:solidFill>
                <a:latin typeface="Sassoon Penpals" panose="02000400000000000000" pitchFamily="50" charset="0"/>
                <a:sym typeface="Arial"/>
              </a:rPr>
              <a:t>.</a:t>
            </a:r>
            <a:endParaRPr sz="4000" dirty="0">
              <a:solidFill>
                <a:schemeClr val="dk1"/>
              </a:solidFill>
              <a:latin typeface="Sassoon Penpals" panose="02000400000000000000" pitchFamily="50" charset="0"/>
              <a:sym typeface="Arial"/>
            </a:endParaRPr>
          </a:p>
          <a:p>
            <a:pPr marL="0" marR="0" lvl="0" indent="0" algn="l" rtl="0">
              <a:spcBef>
                <a:spcPts val="0"/>
              </a:spcBef>
              <a:spcAft>
                <a:spcPts val="0"/>
              </a:spcAft>
              <a:buNone/>
            </a:pPr>
            <a:r>
              <a:rPr lang="en-GB" sz="4000" dirty="0">
                <a:solidFill>
                  <a:schemeClr val="dk1"/>
                </a:solidFill>
                <a:latin typeface="Sassoon Penpals" panose="02000400000000000000" pitchFamily="50" charset="0"/>
                <a:sym typeface="Arial"/>
              </a:rPr>
              <a:t>	</a:t>
            </a:r>
            <a:endParaRPr sz="1600" dirty="0">
              <a:latin typeface="Sassoon Penpals" panose="02000400000000000000" pitchFamily="50"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7"/>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GPC</a:t>
            </a:r>
            <a:endParaRPr/>
          </a:p>
        </p:txBody>
      </p:sp>
      <p:sp>
        <p:nvSpPr>
          <p:cNvPr id="134" name="Google Shape;134;p7"/>
          <p:cNvSpPr txBox="1">
            <a:spLocks noGrp="1"/>
          </p:cNvSpPr>
          <p:nvPr>
            <p:ph type="body" idx="1"/>
          </p:nvPr>
        </p:nvSpPr>
        <p:spPr>
          <a:xfrm>
            <a:off x="1024128" y="2286000"/>
            <a:ext cx="9720073" cy="4023360"/>
          </a:xfrm>
          <a:prstGeom prst="rect">
            <a:avLst/>
          </a:prstGeom>
          <a:noFill/>
          <a:ln>
            <a:noFill/>
          </a:ln>
        </p:spPr>
        <p:txBody>
          <a:bodyPr spcFirstLastPara="1" wrap="square" lIns="45700" tIns="45700" rIns="45700" bIns="45700" anchor="t" anchorCtr="0">
            <a:normAutofit/>
          </a:bodyPr>
          <a:lstStyle/>
          <a:p>
            <a:pPr marL="91440" lvl="0" indent="-228600" algn="ctr" rtl="0">
              <a:lnSpc>
                <a:spcPct val="90000"/>
              </a:lnSpc>
              <a:spcBef>
                <a:spcPts val="0"/>
              </a:spcBef>
              <a:spcAft>
                <a:spcPts val="0"/>
              </a:spcAft>
              <a:buSzPts val="3600"/>
              <a:buChar char=" "/>
            </a:pPr>
            <a:r>
              <a:rPr lang="en-GB" sz="4800" dirty="0">
                <a:latin typeface="Sassoon Penpals" panose="02000400000000000000" pitchFamily="50" charset="0"/>
                <a:ea typeface="Arial"/>
                <a:cs typeface="Arial"/>
                <a:sym typeface="Arial"/>
              </a:rPr>
              <a:t>This is short for </a:t>
            </a:r>
            <a:r>
              <a:rPr lang="en-GB" sz="4800" dirty="0">
                <a:solidFill>
                  <a:srgbClr val="92D050"/>
                </a:solidFill>
                <a:latin typeface="Sassoon Penpals" panose="02000400000000000000" pitchFamily="50" charset="0"/>
                <a:ea typeface="Arial"/>
                <a:cs typeface="Arial"/>
                <a:sym typeface="Arial"/>
              </a:rPr>
              <a:t>Grapheme Phoneme Correspondence</a:t>
            </a:r>
            <a:r>
              <a:rPr lang="en-GB" sz="4800" dirty="0">
                <a:latin typeface="Sassoon Penpals" panose="02000400000000000000" pitchFamily="50" charset="0"/>
                <a:ea typeface="Arial"/>
                <a:cs typeface="Arial"/>
                <a:sym typeface="Arial"/>
              </a:rPr>
              <a:t>. Knowing a GPC means being able to match a phoneme to a grapheme and vice versa.</a:t>
            </a:r>
            <a:endParaRPr sz="4800" dirty="0">
              <a:latin typeface="Sassoon Penpals" panose="02000400000000000000" pitchFamily="50" charset="0"/>
              <a:ea typeface="Arial"/>
              <a:cs typeface="Arial"/>
              <a:sym typeface="Aria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0"/>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ORAL BLENDING V BLENDING </a:t>
            </a:r>
            <a:endParaRPr/>
          </a:p>
        </p:txBody>
      </p:sp>
      <p:sp>
        <p:nvSpPr>
          <p:cNvPr id="155" name="Google Shape;155;p10"/>
          <p:cNvSpPr txBox="1">
            <a:spLocks noGrp="1"/>
          </p:cNvSpPr>
          <p:nvPr>
            <p:ph type="body" idx="1"/>
          </p:nvPr>
        </p:nvSpPr>
        <p:spPr>
          <a:xfrm>
            <a:off x="516129" y="1911003"/>
            <a:ext cx="4949952" cy="4572924"/>
          </a:xfrm>
          <a:prstGeom prst="rect">
            <a:avLst/>
          </a:prstGeom>
          <a:noFill/>
          <a:ln>
            <a:noFill/>
          </a:ln>
        </p:spPr>
        <p:txBody>
          <a:bodyPr spcFirstLastPara="1" wrap="square" lIns="45700" tIns="45700" rIns="45700" bIns="45700" anchor="t" anchorCtr="0">
            <a:normAutofit/>
          </a:bodyPr>
          <a:lstStyle/>
          <a:p>
            <a:pPr marL="91440" lvl="0" indent="-177800" algn="ctr" rtl="0">
              <a:lnSpc>
                <a:spcPct val="90000"/>
              </a:lnSpc>
              <a:spcBef>
                <a:spcPts val="0"/>
              </a:spcBef>
              <a:spcAft>
                <a:spcPts val="0"/>
              </a:spcAft>
              <a:buSzPts val="2800"/>
              <a:buChar char=" "/>
            </a:pPr>
            <a:r>
              <a:rPr lang="en-GB" sz="3600" dirty="0">
                <a:solidFill>
                  <a:srgbClr val="92D050"/>
                </a:solidFill>
                <a:latin typeface="Sassoon Penpals" panose="02000400000000000000" pitchFamily="50" charset="0"/>
                <a:ea typeface="Arial"/>
                <a:cs typeface="Arial"/>
                <a:sym typeface="Arial"/>
              </a:rPr>
              <a:t>Oral Blending </a:t>
            </a:r>
            <a:endParaRPr sz="2800" dirty="0">
              <a:latin typeface="Sassoon Penpals" panose="02000400000000000000" pitchFamily="50" charset="0"/>
            </a:endParaRPr>
          </a:p>
          <a:p>
            <a:pPr marL="91440" lvl="0" indent="-177800" algn="ctr" rtl="0">
              <a:lnSpc>
                <a:spcPct val="90000"/>
              </a:lnSpc>
              <a:spcBef>
                <a:spcPts val="1400"/>
              </a:spcBef>
              <a:spcAft>
                <a:spcPts val="0"/>
              </a:spcAft>
              <a:buSzPts val="2800"/>
              <a:buChar char=" "/>
            </a:pPr>
            <a:r>
              <a:rPr lang="en-GB" sz="3600" dirty="0">
                <a:latin typeface="Sassoon Penpals" panose="02000400000000000000" pitchFamily="50" charset="0"/>
                <a:ea typeface="Arial"/>
                <a:cs typeface="Arial"/>
                <a:sym typeface="Arial"/>
              </a:rPr>
              <a:t>This involves hearing phonemes and being able to merge them together to make a word. Children need to develop this skill before they will be able to blend written words. </a:t>
            </a:r>
            <a:endParaRPr sz="3600" dirty="0">
              <a:latin typeface="Sassoon Penpals" panose="02000400000000000000" pitchFamily="50" charset="0"/>
              <a:ea typeface="Arial"/>
              <a:cs typeface="Arial"/>
              <a:sym typeface="Arial"/>
            </a:endParaRPr>
          </a:p>
        </p:txBody>
      </p:sp>
      <p:sp>
        <p:nvSpPr>
          <p:cNvPr id="156" name="Google Shape;156;p10"/>
          <p:cNvSpPr txBox="1"/>
          <p:nvPr/>
        </p:nvSpPr>
        <p:spPr>
          <a:xfrm>
            <a:off x="6422784" y="1641302"/>
            <a:ext cx="4949952" cy="4023360"/>
          </a:xfrm>
          <a:prstGeom prst="rect">
            <a:avLst/>
          </a:prstGeom>
          <a:noFill/>
          <a:ln>
            <a:noFill/>
          </a:ln>
        </p:spPr>
        <p:txBody>
          <a:bodyPr spcFirstLastPara="1" wrap="square" lIns="45700" tIns="45700" rIns="45700" bIns="45700" anchor="t" anchorCtr="0">
            <a:noAutofit/>
          </a:bodyPr>
          <a:lstStyle/>
          <a:p>
            <a:pPr marL="91440" marR="0" lvl="0" indent="-164465" algn="ctr" rtl="0">
              <a:lnSpc>
                <a:spcPct val="90000"/>
              </a:lnSpc>
              <a:spcBef>
                <a:spcPts val="0"/>
              </a:spcBef>
              <a:spcAft>
                <a:spcPts val="0"/>
              </a:spcAft>
              <a:buClr>
                <a:schemeClr val="accent1"/>
              </a:buClr>
              <a:buSzPct val="100000"/>
              <a:buFont typeface="Twentieth Century"/>
              <a:buChar char=" "/>
            </a:pPr>
            <a:r>
              <a:rPr lang="en-GB" sz="3600" dirty="0">
                <a:solidFill>
                  <a:srgbClr val="92D050"/>
                </a:solidFill>
                <a:latin typeface="Sassoon Penpals" panose="02000400000000000000" pitchFamily="50" charset="0"/>
                <a:sym typeface="Arial"/>
              </a:rPr>
              <a:t> Blending </a:t>
            </a:r>
            <a:endParaRPr sz="1800" dirty="0">
              <a:latin typeface="Sassoon Penpals" panose="02000400000000000000" pitchFamily="50" charset="0"/>
            </a:endParaRPr>
          </a:p>
          <a:p>
            <a:pPr marL="91440" marR="0" lvl="0" indent="-164465" algn="ctr" rtl="0">
              <a:lnSpc>
                <a:spcPct val="90000"/>
              </a:lnSpc>
              <a:spcBef>
                <a:spcPts val="1400"/>
              </a:spcBef>
              <a:spcAft>
                <a:spcPts val="0"/>
              </a:spcAft>
              <a:buClr>
                <a:schemeClr val="accent1"/>
              </a:buClr>
              <a:buSzPct val="100000"/>
              <a:buFont typeface="Twentieth Century"/>
              <a:buChar char=" "/>
            </a:pPr>
            <a:r>
              <a:rPr lang="en-GB" sz="3600" dirty="0">
                <a:solidFill>
                  <a:schemeClr val="dk1"/>
                </a:solidFill>
                <a:latin typeface="Sassoon Penpals" panose="02000400000000000000" pitchFamily="50" charset="0"/>
                <a:sym typeface="Arial"/>
              </a:rPr>
              <a:t>This involves looking at a written word, looking at each grapheme and using knowledge of GPCs to work out which phoneme each grapheme represents and then merging these phonemes together to make a word. This is the basis of reading.</a:t>
            </a:r>
            <a:endParaRPr sz="4400" dirty="0">
              <a:solidFill>
                <a:srgbClr val="92D050"/>
              </a:solidFill>
              <a:latin typeface="Sassoon Penpals" panose="02000400000000000000" pitchFamily="50" charset="0"/>
              <a:sym typeface="Aria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1"/>
          <p:cNvSpPr txBox="1">
            <a:spLocks noGrp="1"/>
          </p:cNvSpPr>
          <p:nvPr>
            <p:ph type="title"/>
          </p:nvPr>
        </p:nvSpPr>
        <p:spPr>
          <a:xfrm>
            <a:off x="1024128" y="585216"/>
            <a:ext cx="111678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sz="4400"/>
              <a:t>ORAL SEGMENTING  V SEGMENTING </a:t>
            </a:r>
            <a:endParaRPr sz="4400" dirty="0"/>
          </a:p>
        </p:txBody>
      </p:sp>
      <p:sp>
        <p:nvSpPr>
          <p:cNvPr id="162" name="Google Shape;162;p11"/>
          <p:cNvSpPr txBox="1">
            <a:spLocks noGrp="1"/>
          </p:cNvSpPr>
          <p:nvPr>
            <p:ph type="body" idx="1"/>
          </p:nvPr>
        </p:nvSpPr>
        <p:spPr>
          <a:xfrm>
            <a:off x="516129" y="2306320"/>
            <a:ext cx="4949952" cy="4023360"/>
          </a:xfrm>
          <a:prstGeom prst="rect">
            <a:avLst/>
          </a:prstGeom>
          <a:noFill/>
          <a:ln>
            <a:noFill/>
          </a:ln>
        </p:spPr>
        <p:txBody>
          <a:bodyPr spcFirstLastPara="1" wrap="square" lIns="45700" tIns="45700" rIns="45700" bIns="45700" anchor="t" anchorCtr="0">
            <a:normAutofit/>
          </a:bodyPr>
          <a:lstStyle/>
          <a:p>
            <a:pPr marL="91440" lvl="0" indent="-177800" algn="ctr" rtl="0">
              <a:lnSpc>
                <a:spcPct val="90000"/>
              </a:lnSpc>
              <a:spcBef>
                <a:spcPts val="0"/>
              </a:spcBef>
              <a:spcAft>
                <a:spcPts val="0"/>
              </a:spcAft>
              <a:buSzPts val="2800"/>
              <a:buChar char=" "/>
            </a:pPr>
            <a:r>
              <a:rPr lang="en-GB" sz="2800">
                <a:solidFill>
                  <a:srgbClr val="92D050"/>
                </a:solidFill>
                <a:latin typeface="Sassoon Penpals" panose="02000400000000000000" pitchFamily="50" charset="0"/>
                <a:ea typeface="Arial"/>
                <a:cs typeface="Arial"/>
                <a:sym typeface="Arial"/>
              </a:rPr>
              <a:t>Oral Segmenting</a:t>
            </a:r>
            <a:r>
              <a:rPr lang="en-GB">
                <a:latin typeface="Sassoon Penpals" panose="02000400000000000000" pitchFamily="50" charset="0"/>
              </a:rPr>
              <a:t> </a:t>
            </a:r>
            <a:endParaRPr dirty="0">
              <a:latin typeface="Sassoon Penpals" panose="02000400000000000000" pitchFamily="50" charset="0"/>
            </a:endParaRPr>
          </a:p>
          <a:p>
            <a:pPr marL="91440" lvl="0" indent="-177800" algn="ctr" rtl="0">
              <a:lnSpc>
                <a:spcPct val="90000"/>
              </a:lnSpc>
              <a:spcBef>
                <a:spcPts val="1400"/>
              </a:spcBef>
              <a:spcAft>
                <a:spcPts val="0"/>
              </a:spcAft>
              <a:buSzPts val="2800"/>
              <a:buChar char=" "/>
            </a:pPr>
            <a:r>
              <a:rPr lang="en-GB" sz="2800" dirty="0">
                <a:latin typeface="Sassoon Penpals" panose="02000400000000000000" pitchFamily="50" charset="0"/>
                <a:ea typeface="Arial"/>
                <a:cs typeface="Arial"/>
                <a:sym typeface="Arial"/>
              </a:rPr>
              <a:t>This is the act hearing a whole word and then splitting it up into the phonemes that make it. Children need to develop this skill before they will be able to segment words to spell them.</a:t>
            </a:r>
            <a:endParaRPr sz="3600" dirty="0">
              <a:solidFill>
                <a:srgbClr val="92D050"/>
              </a:solidFill>
              <a:latin typeface="Sassoon Penpals" panose="02000400000000000000" pitchFamily="50" charset="0"/>
              <a:ea typeface="Arial"/>
              <a:cs typeface="Arial"/>
              <a:sym typeface="Arial"/>
            </a:endParaRPr>
          </a:p>
        </p:txBody>
      </p:sp>
      <p:sp>
        <p:nvSpPr>
          <p:cNvPr id="163" name="Google Shape;163;p11"/>
          <p:cNvSpPr txBox="1"/>
          <p:nvPr/>
        </p:nvSpPr>
        <p:spPr>
          <a:xfrm>
            <a:off x="6042245" y="2306320"/>
            <a:ext cx="4949952" cy="4023360"/>
          </a:xfrm>
          <a:prstGeom prst="rect">
            <a:avLst/>
          </a:prstGeom>
          <a:noFill/>
          <a:ln>
            <a:noFill/>
          </a:ln>
        </p:spPr>
        <p:txBody>
          <a:bodyPr spcFirstLastPara="1" wrap="square" lIns="45700" tIns="45700" rIns="45700" bIns="45700" anchor="t" anchorCtr="0">
            <a:normAutofit/>
          </a:bodyPr>
          <a:lstStyle/>
          <a:p>
            <a:pPr marL="91440" marR="0" lvl="0" indent="-164465" algn="ctr" rtl="0">
              <a:lnSpc>
                <a:spcPct val="90000"/>
              </a:lnSpc>
              <a:spcBef>
                <a:spcPts val="0"/>
              </a:spcBef>
              <a:spcAft>
                <a:spcPts val="0"/>
              </a:spcAft>
              <a:buClr>
                <a:schemeClr val="accent1"/>
              </a:buClr>
              <a:buSzPct val="100000"/>
              <a:buFont typeface="Twentieth Century"/>
              <a:buChar char=" "/>
            </a:pPr>
            <a:r>
              <a:rPr lang="en-GB" sz="2800" dirty="0">
                <a:solidFill>
                  <a:srgbClr val="92D050"/>
                </a:solidFill>
                <a:latin typeface="Sassoon Penpals" panose="02000400000000000000" pitchFamily="50" charset="0"/>
                <a:sym typeface="Arial"/>
              </a:rPr>
              <a:t> Segmenting</a:t>
            </a:r>
            <a:r>
              <a:rPr lang="en-GB" sz="2200" dirty="0">
                <a:solidFill>
                  <a:schemeClr val="dk1"/>
                </a:solidFill>
                <a:latin typeface="Sassoon Penpals" panose="02000400000000000000" pitchFamily="50" charset="0"/>
                <a:ea typeface="Twentieth Century"/>
                <a:cs typeface="Twentieth Century"/>
                <a:sym typeface="Twentieth Century"/>
              </a:rPr>
              <a:t> </a:t>
            </a:r>
            <a:endParaRPr dirty="0">
              <a:latin typeface="Sassoon Penpals" panose="02000400000000000000" pitchFamily="50" charset="0"/>
            </a:endParaRPr>
          </a:p>
          <a:p>
            <a:pPr marL="91440" marR="0" lvl="0" indent="-164465" algn="ctr" rtl="0">
              <a:lnSpc>
                <a:spcPct val="90000"/>
              </a:lnSpc>
              <a:spcBef>
                <a:spcPts val="1400"/>
              </a:spcBef>
              <a:spcAft>
                <a:spcPts val="0"/>
              </a:spcAft>
              <a:buClr>
                <a:schemeClr val="accent1"/>
              </a:buClr>
              <a:buSzPct val="100000"/>
              <a:buFont typeface="Twentieth Century"/>
              <a:buChar char=" "/>
            </a:pPr>
            <a:r>
              <a:rPr lang="en-GB" sz="2800" dirty="0">
                <a:solidFill>
                  <a:schemeClr val="dk1"/>
                </a:solidFill>
                <a:latin typeface="Sassoon Penpals" panose="02000400000000000000" pitchFamily="50" charset="0"/>
                <a:sym typeface="Arial"/>
              </a:rPr>
              <a:t>This involves hearing a word, splitting it up into the phonemes that make it, using knowledge of GPCs to work out which graphemes represent those phonemes and then writing those graphemes down in the right order. This is the basis of spelling.</a:t>
            </a:r>
            <a:endParaRPr dirty="0">
              <a:latin typeface="Sassoon Penpals" panose="02000400000000000000" pitchFamily="50"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12"/>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SOUND BUTTONS </a:t>
            </a:r>
            <a:endParaRPr/>
          </a:p>
        </p:txBody>
      </p:sp>
      <p:pic>
        <p:nvPicPr>
          <p:cNvPr id="169" name="Google Shape;169;p12"/>
          <p:cNvPicPr preferRelativeResize="0"/>
          <p:nvPr/>
        </p:nvPicPr>
        <p:blipFill rotWithShape="1">
          <a:blip r:embed="rId3">
            <a:alphaModFix/>
          </a:blip>
          <a:srcRect/>
          <a:stretch/>
        </p:blipFill>
        <p:spPr>
          <a:xfrm>
            <a:off x="1381760" y="2231390"/>
            <a:ext cx="9632210" cy="2564130"/>
          </a:xfrm>
          <a:prstGeom prst="rect">
            <a:avLst/>
          </a:prstGeom>
          <a:noFill/>
          <a:ln>
            <a:no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3"/>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LETTERS AND SOUNDS  </a:t>
            </a:r>
            <a:endParaRPr/>
          </a:p>
        </p:txBody>
      </p:sp>
      <p:pic>
        <p:nvPicPr>
          <p:cNvPr id="176" name="Google Shape;176;p13"/>
          <p:cNvPicPr preferRelativeResize="0"/>
          <p:nvPr/>
        </p:nvPicPr>
        <p:blipFill rotWithShape="1">
          <a:blip r:embed="rId3">
            <a:alphaModFix/>
          </a:blip>
          <a:srcRect/>
          <a:stretch/>
        </p:blipFill>
        <p:spPr>
          <a:xfrm>
            <a:off x="7876237" y="1598261"/>
            <a:ext cx="3502015" cy="4951809"/>
          </a:xfrm>
          <a:prstGeom prst="rect">
            <a:avLst/>
          </a:prstGeom>
          <a:noFill/>
          <a:ln>
            <a:noFill/>
          </a:ln>
        </p:spPr>
      </p:pic>
      <p:sp>
        <p:nvSpPr>
          <p:cNvPr id="177" name="Google Shape;177;p13"/>
          <p:cNvSpPr txBox="1">
            <a:spLocks noGrp="1"/>
          </p:cNvSpPr>
          <p:nvPr>
            <p:ph type="body" idx="1"/>
          </p:nvPr>
        </p:nvSpPr>
        <p:spPr>
          <a:xfrm>
            <a:off x="1024128" y="1819568"/>
            <a:ext cx="4949952" cy="3246334"/>
          </a:xfrm>
          <a:prstGeom prst="rect">
            <a:avLst/>
          </a:prstGeom>
          <a:noFill/>
          <a:ln>
            <a:noFill/>
          </a:ln>
        </p:spPr>
        <p:txBody>
          <a:bodyPr spcFirstLastPara="1" wrap="square" lIns="45700" tIns="45700" rIns="45700" bIns="45700" anchor="t" anchorCtr="0">
            <a:noAutofit/>
          </a:bodyPr>
          <a:lstStyle/>
          <a:p>
            <a:pPr marL="91440" lvl="0" indent="-177800" algn="ctr" rtl="0">
              <a:lnSpc>
                <a:spcPct val="90000"/>
              </a:lnSpc>
              <a:spcBef>
                <a:spcPts val="0"/>
              </a:spcBef>
              <a:spcAft>
                <a:spcPts val="0"/>
              </a:spcAft>
              <a:buSzPts val="2800"/>
              <a:buChar char=" "/>
            </a:pPr>
            <a:r>
              <a:rPr lang="en-GB" sz="3200" dirty="0">
                <a:latin typeface="Sassoon Penpals" panose="02000400000000000000" pitchFamily="50" charset="0"/>
                <a:ea typeface="Arial"/>
                <a:cs typeface="Arial"/>
                <a:sym typeface="Arial"/>
              </a:rPr>
              <a:t>At Holy Trinity we use the Letters and Sounds scheme. </a:t>
            </a:r>
            <a:endParaRPr sz="2400" dirty="0">
              <a:latin typeface="Sassoon Penpals" panose="02000400000000000000" pitchFamily="50" charset="0"/>
            </a:endParaRPr>
          </a:p>
          <a:p>
            <a:pPr marL="91440" lvl="0" indent="0" algn="ctr" rtl="0">
              <a:lnSpc>
                <a:spcPct val="90000"/>
              </a:lnSpc>
              <a:spcBef>
                <a:spcPts val="1400"/>
              </a:spcBef>
              <a:spcAft>
                <a:spcPts val="0"/>
              </a:spcAft>
              <a:buSzPts val="2800"/>
              <a:buNone/>
            </a:pPr>
            <a:endParaRPr sz="3200" dirty="0">
              <a:latin typeface="Sassoon Penpals" panose="02000400000000000000" pitchFamily="50" charset="0"/>
              <a:ea typeface="Arial"/>
              <a:cs typeface="Arial"/>
              <a:sym typeface="Arial"/>
            </a:endParaRPr>
          </a:p>
          <a:p>
            <a:pPr marL="91440" lvl="0" indent="-177800" algn="ctr" rtl="0">
              <a:lnSpc>
                <a:spcPct val="90000"/>
              </a:lnSpc>
              <a:spcBef>
                <a:spcPts val="1400"/>
              </a:spcBef>
              <a:spcAft>
                <a:spcPts val="0"/>
              </a:spcAft>
              <a:buSzPts val="2800"/>
              <a:buChar char=" "/>
            </a:pPr>
            <a:r>
              <a:rPr lang="en-GB" sz="3200" dirty="0">
                <a:latin typeface="Sassoon Penpals" panose="02000400000000000000" pitchFamily="50" charset="0"/>
                <a:ea typeface="Arial"/>
                <a:cs typeface="Arial"/>
                <a:sym typeface="Arial"/>
              </a:rPr>
              <a:t>It is split into 6 phases and provides a breakdown as to what to do in each stage. </a:t>
            </a:r>
            <a:endParaRPr sz="4000" dirty="0">
              <a:latin typeface="Sassoon Penpals" panose="02000400000000000000" pitchFamily="50" charset="0"/>
              <a:ea typeface="Arial"/>
              <a:cs typeface="Arial"/>
              <a:sym typeface="Arial"/>
            </a:endParaRPr>
          </a:p>
        </p:txBody>
      </p:sp>
      <p:sp>
        <p:nvSpPr>
          <p:cNvPr id="178" name="Google Shape;178;p13"/>
          <p:cNvSpPr/>
          <p:nvPr/>
        </p:nvSpPr>
        <p:spPr>
          <a:xfrm>
            <a:off x="670560" y="5065902"/>
            <a:ext cx="6096000"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u="sng">
                <a:solidFill>
                  <a:schemeClr val="dk1"/>
                </a:solidFill>
                <a:latin typeface="Twentieth Century"/>
                <a:ea typeface="Twentieth Century"/>
                <a:cs typeface="Twentieth Century"/>
                <a:sym typeface="Twentieth Century"/>
                <a:hlinkClick r:id="rId4">
                  <a:extLst>
                    <a:ext uri="{A12FA001-AC4F-418D-AE19-62706E023703}">
                      <ahyp:hlinkClr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val="tx"/>
                    </a:ext>
                  </a:extLst>
                </a:hlinkClick>
              </a:rPr>
              <a:t>https://assets.publishing.service.gov.uk/government/uploads/system/uploads/attachment_data/file/190599/Letters_and_Sounds_-_DFES-00281-2007.pdf</a:t>
            </a:r>
            <a:r>
              <a:rPr lang="en-GB" sz="1800">
                <a:solidFill>
                  <a:schemeClr val="dk1"/>
                </a:solidFill>
                <a:latin typeface="Twentieth Century"/>
                <a:ea typeface="Twentieth Century"/>
                <a:cs typeface="Twentieth Century"/>
                <a:sym typeface="Twentieth Century"/>
              </a:rPr>
              <a:t> </a:t>
            </a:r>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4"/>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PHASE 1 </a:t>
            </a:r>
            <a:endParaRPr/>
          </a:p>
        </p:txBody>
      </p:sp>
      <p:sp>
        <p:nvSpPr>
          <p:cNvPr id="185" name="Google Shape;185;p14"/>
          <p:cNvSpPr txBox="1"/>
          <p:nvPr/>
        </p:nvSpPr>
        <p:spPr>
          <a:xfrm>
            <a:off x="318655" y="2084832"/>
            <a:ext cx="8994370" cy="3960813"/>
          </a:xfrm>
          <a:prstGeom prst="rect">
            <a:avLst/>
          </a:prstGeom>
          <a:noFill/>
          <a:ln>
            <a:noFill/>
          </a:ln>
        </p:spPr>
        <p:txBody>
          <a:bodyPr spcFirstLastPara="1" wrap="square" lIns="45700" tIns="45700" rIns="45700" bIns="45700" anchor="t" anchorCtr="0">
            <a:noAutofit/>
          </a:bodyPr>
          <a:lstStyle/>
          <a:p>
            <a:pPr marL="91440" marR="0" lvl="0" indent="-164465" algn="l" rtl="0">
              <a:lnSpc>
                <a:spcPct val="90000"/>
              </a:lnSpc>
              <a:spcBef>
                <a:spcPts val="0"/>
              </a:spcBef>
              <a:spcAft>
                <a:spcPts val="0"/>
              </a:spcAft>
              <a:buClr>
                <a:schemeClr val="accent1"/>
              </a:buClr>
              <a:buSzPct val="100000"/>
              <a:buFont typeface="Courier New"/>
              <a:buChar char="o"/>
            </a:pPr>
            <a:r>
              <a:rPr lang="en-GB" sz="3200" dirty="0">
                <a:solidFill>
                  <a:schemeClr val="dk1"/>
                </a:solidFill>
                <a:latin typeface="Sassoon Penpals" panose="02000400000000000000" pitchFamily="50" charset="0"/>
                <a:sym typeface="Arial"/>
              </a:rPr>
              <a:t>Crucial phase in developing speaking and listening skills and phonological awareness</a:t>
            </a:r>
            <a:endParaRPr sz="1600" dirty="0">
              <a:latin typeface="Sassoon Penpals" panose="02000400000000000000" pitchFamily="50" charset="0"/>
            </a:endParaRPr>
          </a:p>
          <a:p>
            <a:pPr marL="91440" marR="0" lvl="0" indent="-164465" algn="l" rtl="0">
              <a:lnSpc>
                <a:spcPct val="90000"/>
              </a:lnSpc>
              <a:spcBef>
                <a:spcPts val="1400"/>
              </a:spcBef>
              <a:spcAft>
                <a:spcPts val="0"/>
              </a:spcAft>
              <a:buClr>
                <a:schemeClr val="accent1"/>
              </a:buClr>
              <a:buSzPct val="100000"/>
              <a:buFont typeface="Courier New"/>
              <a:buChar char="o"/>
            </a:pPr>
            <a:r>
              <a:rPr lang="en-GB" sz="3200" dirty="0">
                <a:solidFill>
                  <a:schemeClr val="dk1"/>
                </a:solidFill>
                <a:latin typeface="Sassoon Penpals" panose="02000400000000000000" pitchFamily="50" charset="0"/>
                <a:sym typeface="Arial"/>
              </a:rPr>
              <a:t>Paves the way for a systematic phonics programme to begin</a:t>
            </a:r>
            <a:endParaRPr sz="1600" dirty="0">
              <a:latin typeface="Sassoon Penpals" panose="02000400000000000000" pitchFamily="50" charset="0"/>
            </a:endParaRPr>
          </a:p>
          <a:p>
            <a:pPr marL="91440" marR="0" lvl="0" indent="-164465" algn="l" rtl="0">
              <a:lnSpc>
                <a:spcPct val="90000"/>
              </a:lnSpc>
              <a:spcBef>
                <a:spcPts val="1400"/>
              </a:spcBef>
              <a:spcAft>
                <a:spcPts val="0"/>
              </a:spcAft>
              <a:buClr>
                <a:schemeClr val="accent1"/>
              </a:buClr>
              <a:buSzPct val="100000"/>
              <a:buFont typeface="Courier New"/>
              <a:buChar char="o"/>
            </a:pPr>
            <a:r>
              <a:rPr lang="en-GB" sz="3200" dirty="0">
                <a:solidFill>
                  <a:schemeClr val="dk1"/>
                </a:solidFill>
                <a:latin typeface="Sassoon Penpals" panose="02000400000000000000" pitchFamily="50" charset="0"/>
                <a:sym typeface="Arial"/>
              </a:rPr>
              <a:t>Continues well beyond the introduction of phase 2</a:t>
            </a:r>
            <a:endParaRPr sz="1600" dirty="0">
              <a:latin typeface="Sassoon Penpals" panose="02000400000000000000" pitchFamily="50" charset="0"/>
            </a:endParaRPr>
          </a:p>
          <a:p>
            <a:pPr marL="91440" marR="0" lvl="0" indent="-164465" algn="l" rtl="0">
              <a:lnSpc>
                <a:spcPct val="90000"/>
              </a:lnSpc>
              <a:spcBef>
                <a:spcPts val="1400"/>
              </a:spcBef>
              <a:spcAft>
                <a:spcPts val="0"/>
              </a:spcAft>
              <a:buClr>
                <a:schemeClr val="accent1"/>
              </a:buClr>
              <a:buSzPct val="100000"/>
              <a:buFont typeface="Courier New"/>
              <a:buChar char="o"/>
            </a:pPr>
            <a:r>
              <a:rPr lang="en-GB" sz="3200" dirty="0">
                <a:solidFill>
                  <a:schemeClr val="dk1"/>
                </a:solidFill>
                <a:latin typeface="Sassoon Penpals" panose="02000400000000000000" pitchFamily="50" charset="0"/>
                <a:sym typeface="Arial"/>
              </a:rPr>
              <a:t>Needs to be shared with parents and carers</a:t>
            </a:r>
            <a:endParaRPr sz="1600" dirty="0">
              <a:latin typeface="Sassoon Penpals" panose="02000400000000000000" pitchFamily="50" charset="0"/>
            </a:endParaRPr>
          </a:p>
          <a:p>
            <a:pPr marL="91440" marR="0" lvl="0" indent="-164465" algn="l" rtl="0">
              <a:lnSpc>
                <a:spcPct val="90000"/>
              </a:lnSpc>
              <a:spcBef>
                <a:spcPts val="1400"/>
              </a:spcBef>
              <a:spcAft>
                <a:spcPts val="0"/>
              </a:spcAft>
              <a:buClr>
                <a:schemeClr val="accent1"/>
              </a:buClr>
              <a:buSzPct val="100000"/>
              <a:buFont typeface="Courier New"/>
              <a:buChar char="o"/>
            </a:pPr>
            <a:r>
              <a:rPr lang="en-GB" sz="3200" dirty="0">
                <a:solidFill>
                  <a:schemeClr val="dk1"/>
                </a:solidFill>
                <a:latin typeface="Sassoon Penpals" panose="02000400000000000000" pitchFamily="50" charset="0"/>
                <a:sym typeface="Arial"/>
              </a:rPr>
              <a:t>Vital for all children including those with special educational needs and those learning English as an additional language</a:t>
            </a:r>
            <a:endParaRPr sz="3200" dirty="0">
              <a:solidFill>
                <a:schemeClr val="dk1"/>
              </a:solidFill>
              <a:latin typeface="Sassoon Penpals" panose="02000400000000000000" pitchFamily="50" charset="0"/>
              <a:sym typeface="Arial"/>
            </a:endParaRPr>
          </a:p>
        </p:txBody>
      </p:sp>
      <p:pic>
        <p:nvPicPr>
          <p:cNvPr id="186" name="Google Shape;186;p14" descr="http://wesaidyesandmovedaway.files.wordpress.com/2012/02/we_re_going_on_a_bear_hunt-bd.jpg"/>
          <p:cNvPicPr preferRelativeResize="0"/>
          <p:nvPr/>
        </p:nvPicPr>
        <p:blipFill rotWithShape="1">
          <a:blip r:embed="rId3">
            <a:alphaModFix/>
          </a:blip>
          <a:srcRect/>
          <a:stretch/>
        </p:blipFill>
        <p:spPr>
          <a:xfrm rot="499398">
            <a:off x="9089400" y="480577"/>
            <a:ext cx="1224136" cy="1055989"/>
          </a:xfrm>
          <a:prstGeom prst="rect">
            <a:avLst/>
          </a:prstGeom>
          <a:noFill/>
          <a:ln>
            <a:noFill/>
          </a:ln>
        </p:spPr>
      </p:pic>
      <p:pic>
        <p:nvPicPr>
          <p:cNvPr id="187" name="Google Shape;187;p14" descr="http://clipartpin.com/clipart_file/musical-instruments-clipart-6.jpg"/>
          <p:cNvPicPr preferRelativeResize="0"/>
          <p:nvPr/>
        </p:nvPicPr>
        <p:blipFill rotWithShape="1">
          <a:blip r:embed="rId4">
            <a:alphaModFix/>
          </a:blip>
          <a:srcRect/>
          <a:stretch/>
        </p:blipFill>
        <p:spPr>
          <a:xfrm rot="-383872">
            <a:off x="10806069" y="931003"/>
            <a:ext cx="1117036" cy="1172888"/>
          </a:xfrm>
          <a:prstGeom prst="rect">
            <a:avLst/>
          </a:prstGeom>
          <a:noFill/>
          <a:ln>
            <a:noFill/>
          </a:ln>
        </p:spPr>
      </p:pic>
      <p:pic>
        <p:nvPicPr>
          <p:cNvPr id="188" name="Google Shape;188;p14" descr="http://www.magicpencil.co.uk/images/illustrations/childrens-books/incy-wincy-spider.gif"/>
          <p:cNvPicPr preferRelativeResize="0"/>
          <p:nvPr/>
        </p:nvPicPr>
        <p:blipFill rotWithShape="1">
          <a:blip r:embed="rId5">
            <a:alphaModFix/>
          </a:blip>
          <a:srcRect/>
          <a:stretch/>
        </p:blipFill>
        <p:spPr>
          <a:xfrm>
            <a:off x="9863936" y="3812277"/>
            <a:ext cx="611949" cy="952450"/>
          </a:xfrm>
          <a:prstGeom prst="rect">
            <a:avLst/>
          </a:prstGeom>
          <a:noFill/>
          <a:ln>
            <a:noFill/>
          </a:ln>
        </p:spPr>
      </p:pic>
      <p:pic>
        <p:nvPicPr>
          <p:cNvPr id="189" name="Google Shape;189;p14" descr="http://espanglcpmgg.files.wordpress.com/2010/03/head-shoulders-knees-and-toes.jpg"/>
          <p:cNvPicPr preferRelativeResize="0"/>
          <p:nvPr/>
        </p:nvPicPr>
        <p:blipFill rotWithShape="1">
          <a:blip r:embed="rId6">
            <a:alphaModFix/>
          </a:blip>
          <a:srcRect/>
          <a:stretch/>
        </p:blipFill>
        <p:spPr>
          <a:xfrm>
            <a:off x="9428845" y="2360275"/>
            <a:ext cx="2630707" cy="924136"/>
          </a:xfrm>
          <a:prstGeom prst="rect">
            <a:avLst/>
          </a:prstGeom>
          <a:noFill/>
          <a:ln>
            <a:noFill/>
          </a:ln>
        </p:spPr>
      </p:pic>
      <p:pic>
        <p:nvPicPr>
          <p:cNvPr id="190" name="Google Shape;190;p14" descr="http://1.bp.blogspot.com/-BVzaF2QOIMU/Us920Ms49NI/AAAAAAAAAiM/dRJ_XxlFEzU/s1600/Robot2.png"/>
          <p:cNvPicPr preferRelativeResize="0"/>
          <p:nvPr/>
        </p:nvPicPr>
        <p:blipFill rotWithShape="1">
          <a:blip r:embed="rId7">
            <a:alphaModFix/>
          </a:blip>
          <a:srcRect/>
          <a:stretch/>
        </p:blipFill>
        <p:spPr>
          <a:xfrm>
            <a:off x="10887020" y="4478245"/>
            <a:ext cx="955134" cy="1567400"/>
          </a:xfrm>
          <a:prstGeom prst="rect">
            <a:avLst/>
          </a:prstGeom>
          <a:noFill/>
          <a:ln>
            <a:no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5"/>
          <p:cNvSpPr/>
          <p:nvPr/>
        </p:nvSpPr>
        <p:spPr>
          <a:xfrm>
            <a:off x="650240" y="991616"/>
            <a:ext cx="11333480" cy="528637"/>
          </a:xfrm>
          <a:prstGeom prst="roundRect">
            <a:avLst>
              <a:gd name="adj" fmla="val 0"/>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3200">
                <a:solidFill>
                  <a:srgbClr val="92D050"/>
                </a:solidFill>
                <a:latin typeface="Arial"/>
                <a:ea typeface="Arial"/>
                <a:cs typeface="Arial"/>
                <a:sym typeface="Arial"/>
              </a:rPr>
              <a:t>Phase 1 has seven aspects, with a focus on listening skills</a:t>
            </a:r>
            <a:r>
              <a:rPr lang="en-GB" sz="3200">
                <a:solidFill>
                  <a:srgbClr val="92D050"/>
                </a:solidFill>
                <a:latin typeface="Twentieth Century"/>
                <a:ea typeface="Twentieth Century"/>
                <a:cs typeface="Twentieth Century"/>
                <a:sym typeface="Twentieth Century"/>
              </a:rPr>
              <a:t>.</a:t>
            </a:r>
            <a:endParaRPr/>
          </a:p>
        </p:txBody>
      </p:sp>
      <p:sp>
        <p:nvSpPr>
          <p:cNvPr id="197" name="Google Shape;197;p15"/>
          <p:cNvSpPr/>
          <p:nvPr/>
        </p:nvSpPr>
        <p:spPr>
          <a:xfrm>
            <a:off x="650240" y="2169133"/>
            <a:ext cx="5204460" cy="3808695"/>
          </a:xfrm>
          <a:prstGeom prst="rect">
            <a:avLst/>
          </a:prstGeom>
          <a:noFill/>
          <a:ln>
            <a:noFill/>
          </a:ln>
        </p:spPr>
        <p:txBody>
          <a:bodyPr spcFirstLastPara="1" wrap="square" lIns="91425" tIns="45700" rIns="91425" bIns="45700" anchor="t" anchorCtr="0">
            <a:spAutoFit/>
          </a:bodyPr>
          <a:lstStyle/>
          <a:p>
            <a:pPr marL="360289" marR="0" lvl="0" indent="-360289" algn="l" rtl="0">
              <a:spcBef>
                <a:spcPts val="0"/>
              </a:spcBef>
              <a:spcAft>
                <a:spcPts val="0"/>
              </a:spcAft>
              <a:buClr>
                <a:srgbClr val="C1DF87"/>
              </a:buClr>
              <a:buSzPts val="1800"/>
              <a:buFont typeface="Arial"/>
              <a:buChar char="•"/>
            </a:pPr>
            <a:r>
              <a:rPr lang="en-GB" sz="2800" b="1" dirty="0">
                <a:solidFill>
                  <a:schemeClr val="dk1"/>
                </a:solidFill>
                <a:latin typeface="Sassoon Penpals" panose="02000400000000000000" pitchFamily="50" charset="0"/>
                <a:sym typeface="Arial"/>
              </a:rPr>
              <a:t>Aspect 1: </a:t>
            </a:r>
            <a:r>
              <a:rPr lang="en-GB" sz="2800" dirty="0">
                <a:solidFill>
                  <a:schemeClr val="dk1"/>
                </a:solidFill>
                <a:latin typeface="Sassoon Penpals" panose="02000400000000000000" pitchFamily="50" charset="0"/>
                <a:sym typeface="Arial"/>
              </a:rPr>
              <a:t>Environmental sounds</a:t>
            </a:r>
            <a:endParaRPr sz="1600" dirty="0">
              <a:latin typeface="Sassoon Penpals" panose="02000400000000000000" pitchFamily="50" charset="0"/>
            </a:endParaRPr>
          </a:p>
          <a:p>
            <a:pPr marL="0" marR="0" lvl="0" indent="0" algn="l" rtl="0">
              <a:spcBef>
                <a:spcPts val="300"/>
              </a:spcBef>
              <a:spcAft>
                <a:spcPts val="0"/>
              </a:spcAft>
              <a:buNone/>
            </a:pPr>
            <a:r>
              <a:rPr lang="en-GB" sz="2800" dirty="0">
                <a:solidFill>
                  <a:schemeClr val="dk2"/>
                </a:solidFill>
                <a:latin typeface="Sassoon Penpals" panose="02000400000000000000" pitchFamily="50" charset="0"/>
                <a:sym typeface="Arial"/>
              </a:rPr>
              <a:t>Stories – Walk around local area</a:t>
            </a:r>
            <a:endParaRPr sz="1600" dirty="0">
              <a:latin typeface="Sassoon Penpals" panose="02000400000000000000" pitchFamily="50" charset="0"/>
            </a:endParaRPr>
          </a:p>
          <a:p>
            <a:pPr marL="360289" marR="0" lvl="0" indent="-360289" algn="l" rtl="0">
              <a:spcBef>
                <a:spcPts val="300"/>
              </a:spcBef>
              <a:spcAft>
                <a:spcPts val="0"/>
              </a:spcAft>
              <a:buClr>
                <a:srgbClr val="C1DF87"/>
              </a:buClr>
              <a:buSzPts val="1800"/>
              <a:buFont typeface="Arial"/>
              <a:buChar char="•"/>
            </a:pPr>
            <a:r>
              <a:rPr lang="en-GB" sz="2800" b="1" dirty="0">
                <a:solidFill>
                  <a:schemeClr val="dk1"/>
                </a:solidFill>
                <a:latin typeface="Sassoon Penpals" panose="02000400000000000000" pitchFamily="50" charset="0"/>
                <a:sym typeface="Arial"/>
              </a:rPr>
              <a:t>Aspect 2: </a:t>
            </a:r>
            <a:r>
              <a:rPr lang="en-GB" sz="2800" dirty="0">
                <a:solidFill>
                  <a:schemeClr val="dk1"/>
                </a:solidFill>
                <a:latin typeface="Sassoon Penpals" panose="02000400000000000000" pitchFamily="50" charset="0"/>
                <a:sym typeface="Arial"/>
              </a:rPr>
              <a:t>Instrumental sounds</a:t>
            </a:r>
            <a:endParaRPr sz="1600" dirty="0">
              <a:latin typeface="Sassoon Penpals" panose="02000400000000000000" pitchFamily="50" charset="0"/>
            </a:endParaRPr>
          </a:p>
          <a:p>
            <a:pPr marL="0" marR="0" lvl="0" indent="0" algn="l" rtl="0">
              <a:spcBef>
                <a:spcPts val="300"/>
              </a:spcBef>
              <a:spcAft>
                <a:spcPts val="0"/>
              </a:spcAft>
              <a:buNone/>
            </a:pPr>
            <a:r>
              <a:rPr lang="en-GB" sz="2800" dirty="0">
                <a:solidFill>
                  <a:schemeClr val="dk2"/>
                </a:solidFill>
                <a:latin typeface="Sassoon Penpals" panose="02000400000000000000" pitchFamily="50" charset="0"/>
                <a:sym typeface="Arial"/>
              </a:rPr>
              <a:t>Bag of instruments – Add sound effects </a:t>
            </a:r>
            <a:endParaRPr sz="1600" dirty="0">
              <a:latin typeface="Sassoon Penpals" panose="02000400000000000000" pitchFamily="50" charset="0"/>
            </a:endParaRPr>
          </a:p>
          <a:p>
            <a:pPr marL="360289" marR="0" lvl="0" indent="-360289" algn="l" rtl="0">
              <a:spcBef>
                <a:spcPts val="300"/>
              </a:spcBef>
              <a:spcAft>
                <a:spcPts val="0"/>
              </a:spcAft>
              <a:buClr>
                <a:srgbClr val="C1DF87"/>
              </a:buClr>
              <a:buSzPts val="1800"/>
              <a:buFont typeface="Arial"/>
              <a:buChar char="•"/>
            </a:pPr>
            <a:r>
              <a:rPr lang="en-GB" sz="2800" b="1" dirty="0">
                <a:solidFill>
                  <a:schemeClr val="dk1"/>
                </a:solidFill>
                <a:latin typeface="Sassoon Penpals" panose="02000400000000000000" pitchFamily="50" charset="0"/>
                <a:sym typeface="Arial"/>
              </a:rPr>
              <a:t>Aspect 3</a:t>
            </a:r>
            <a:r>
              <a:rPr lang="en-GB" sz="2800" dirty="0">
                <a:solidFill>
                  <a:schemeClr val="dk1"/>
                </a:solidFill>
                <a:latin typeface="Sassoon Penpals" panose="02000400000000000000" pitchFamily="50" charset="0"/>
                <a:sym typeface="Arial"/>
              </a:rPr>
              <a:t>: Body percussion</a:t>
            </a:r>
            <a:endParaRPr sz="1600" dirty="0">
              <a:latin typeface="Sassoon Penpals" panose="02000400000000000000" pitchFamily="50" charset="0"/>
            </a:endParaRPr>
          </a:p>
          <a:p>
            <a:pPr marL="0" marR="0" lvl="0" indent="0" algn="l" rtl="0">
              <a:spcBef>
                <a:spcPts val="300"/>
              </a:spcBef>
              <a:spcAft>
                <a:spcPts val="0"/>
              </a:spcAft>
              <a:buNone/>
            </a:pPr>
            <a:r>
              <a:rPr lang="en-GB" sz="2800" dirty="0">
                <a:solidFill>
                  <a:schemeClr val="dk2"/>
                </a:solidFill>
                <a:latin typeface="Sassoon Penpals" panose="02000400000000000000" pitchFamily="50" charset="0"/>
                <a:sym typeface="Arial"/>
              </a:rPr>
              <a:t>Action songs and rhymes</a:t>
            </a:r>
            <a:endParaRPr sz="1600" dirty="0">
              <a:latin typeface="Sassoon Penpals" panose="02000400000000000000" pitchFamily="50" charset="0"/>
            </a:endParaRPr>
          </a:p>
          <a:p>
            <a:pPr marL="360289" marR="0" lvl="0" indent="-360289" algn="l" rtl="0">
              <a:spcBef>
                <a:spcPts val="300"/>
              </a:spcBef>
              <a:spcAft>
                <a:spcPts val="0"/>
              </a:spcAft>
              <a:buClr>
                <a:srgbClr val="C1DF87"/>
              </a:buClr>
              <a:buSzPts val="1800"/>
              <a:buFont typeface="Arial"/>
              <a:buChar char="•"/>
            </a:pPr>
            <a:r>
              <a:rPr lang="en-GB" sz="2800" b="1" dirty="0">
                <a:solidFill>
                  <a:schemeClr val="dk1"/>
                </a:solidFill>
                <a:latin typeface="Sassoon Penpals" panose="02000400000000000000" pitchFamily="50" charset="0"/>
                <a:sym typeface="Arial"/>
              </a:rPr>
              <a:t>Aspect 4: </a:t>
            </a:r>
            <a:r>
              <a:rPr lang="en-GB" sz="2800" dirty="0">
                <a:solidFill>
                  <a:schemeClr val="dk1"/>
                </a:solidFill>
                <a:latin typeface="Sassoon Penpals" panose="02000400000000000000" pitchFamily="50" charset="0"/>
                <a:sym typeface="Arial"/>
              </a:rPr>
              <a:t>Rhythm and rhyme</a:t>
            </a:r>
            <a:endParaRPr sz="1600" dirty="0">
              <a:latin typeface="Sassoon Penpals" panose="02000400000000000000" pitchFamily="50" charset="0"/>
            </a:endParaRPr>
          </a:p>
          <a:p>
            <a:pPr marL="0" marR="0" lvl="0" indent="0" algn="l" rtl="0">
              <a:spcBef>
                <a:spcPts val="300"/>
              </a:spcBef>
              <a:spcAft>
                <a:spcPts val="0"/>
              </a:spcAft>
              <a:buNone/>
            </a:pPr>
            <a:r>
              <a:rPr lang="en-GB" sz="2800" dirty="0">
                <a:solidFill>
                  <a:schemeClr val="dk2"/>
                </a:solidFill>
                <a:latin typeface="Sassoon Penpals" panose="02000400000000000000" pitchFamily="50" charset="0"/>
                <a:sym typeface="Arial"/>
              </a:rPr>
              <a:t>Rhyming stories – What rhymes with…?</a:t>
            </a:r>
            <a:endParaRPr sz="1600" dirty="0">
              <a:latin typeface="Sassoon Penpals" panose="02000400000000000000" pitchFamily="50" charset="0"/>
            </a:endParaRPr>
          </a:p>
        </p:txBody>
      </p:sp>
      <p:sp>
        <p:nvSpPr>
          <p:cNvPr id="198" name="Google Shape;198;p15"/>
          <p:cNvSpPr/>
          <p:nvPr/>
        </p:nvSpPr>
        <p:spPr>
          <a:xfrm>
            <a:off x="6055360" y="2169133"/>
            <a:ext cx="5928360" cy="2931531"/>
          </a:xfrm>
          <a:prstGeom prst="rect">
            <a:avLst/>
          </a:prstGeom>
          <a:noFill/>
          <a:ln>
            <a:noFill/>
          </a:ln>
        </p:spPr>
        <p:txBody>
          <a:bodyPr spcFirstLastPara="1" wrap="square" lIns="91425" tIns="45700" rIns="91425" bIns="45700" anchor="t" anchorCtr="0">
            <a:spAutoFit/>
          </a:bodyPr>
          <a:lstStyle/>
          <a:p>
            <a:pPr marL="360289" marR="0" lvl="0" indent="-360289" algn="l" rtl="0">
              <a:spcBef>
                <a:spcPts val="0"/>
              </a:spcBef>
              <a:spcAft>
                <a:spcPts val="0"/>
              </a:spcAft>
              <a:buClr>
                <a:srgbClr val="C1DF87"/>
              </a:buClr>
              <a:buSzPts val="1800"/>
              <a:buFont typeface="Arial"/>
              <a:buChar char="•"/>
            </a:pPr>
            <a:r>
              <a:rPr lang="en-GB" sz="2800" b="1" dirty="0">
                <a:solidFill>
                  <a:schemeClr val="dk1"/>
                </a:solidFill>
                <a:latin typeface="Sassoon Penpals" panose="02000400000000000000" pitchFamily="50" charset="0"/>
                <a:sym typeface="Arial"/>
              </a:rPr>
              <a:t>Aspect 5: </a:t>
            </a:r>
            <a:r>
              <a:rPr lang="en-GB" sz="2800" dirty="0">
                <a:solidFill>
                  <a:schemeClr val="dk1"/>
                </a:solidFill>
                <a:latin typeface="Sassoon Penpals" panose="02000400000000000000" pitchFamily="50" charset="0"/>
                <a:sym typeface="Arial"/>
              </a:rPr>
              <a:t>Alliteration</a:t>
            </a:r>
            <a:endParaRPr sz="1600" dirty="0">
              <a:latin typeface="Sassoon Penpals" panose="02000400000000000000" pitchFamily="50" charset="0"/>
            </a:endParaRPr>
          </a:p>
          <a:p>
            <a:pPr marL="0" marR="0" lvl="0" indent="0" algn="l" rtl="0">
              <a:spcBef>
                <a:spcPts val="300"/>
              </a:spcBef>
              <a:spcAft>
                <a:spcPts val="0"/>
              </a:spcAft>
              <a:buNone/>
            </a:pPr>
            <a:r>
              <a:rPr lang="en-GB" sz="2800" dirty="0">
                <a:solidFill>
                  <a:schemeClr val="dk2"/>
                </a:solidFill>
                <a:latin typeface="Sassoon Penpals" panose="02000400000000000000" pitchFamily="50" charset="0"/>
                <a:sym typeface="Arial"/>
              </a:rPr>
              <a:t>Having fun with names – Story characters</a:t>
            </a:r>
            <a:endParaRPr sz="1600" dirty="0">
              <a:latin typeface="Sassoon Penpals" panose="02000400000000000000" pitchFamily="50" charset="0"/>
            </a:endParaRPr>
          </a:p>
          <a:p>
            <a:pPr marL="360289" marR="0" lvl="0" indent="-360289" algn="l" rtl="0">
              <a:spcBef>
                <a:spcPts val="300"/>
              </a:spcBef>
              <a:spcAft>
                <a:spcPts val="0"/>
              </a:spcAft>
              <a:buClr>
                <a:srgbClr val="C1DF87"/>
              </a:buClr>
              <a:buSzPts val="1800"/>
              <a:buFont typeface="Arial"/>
              <a:buChar char="•"/>
            </a:pPr>
            <a:r>
              <a:rPr lang="en-GB" sz="2800" b="1" dirty="0">
                <a:solidFill>
                  <a:schemeClr val="dk1"/>
                </a:solidFill>
                <a:latin typeface="Sassoon Penpals" panose="02000400000000000000" pitchFamily="50" charset="0"/>
                <a:sym typeface="Arial"/>
              </a:rPr>
              <a:t>Aspect 6: </a:t>
            </a:r>
            <a:r>
              <a:rPr lang="en-GB" sz="2800" dirty="0">
                <a:solidFill>
                  <a:schemeClr val="dk1"/>
                </a:solidFill>
                <a:latin typeface="Sassoon Penpals" panose="02000400000000000000" pitchFamily="50" charset="0"/>
                <a:sym typeface="Arial"/>
              </a:rPr>
              <a:t>Voice sounds</a:t>
            </a:r>
            <a:endParaRPr sz="1600" dirty="0">
              <a:latin typeface="Sassoon Penpals" panose="02000400000000000000" pitchFamily="50" charset="0"/>
            </a:endParaRPr>
          </a:p>
          <a:p>
            <a:pPr marL="0" marR="0" lvl="0" indent="0" algn="l" rtl="0">
              <a:spcBef>
                <a:spcPts val="300"/>
              </a:spcBef>
              <a:spcAft>
                <a:spcPts val="0"/>
              </a:spcAft>
              <a:buNone/>
            </a:pPr>
            <a:r>
              <a:rPr lang="en-GB" sz="2800" dirty="0">
                <a:solidFill>
                  <a:schemeClr val="dk2"/>
                </a:solidFill>
                <a:latin typeface="Sassoon Penpals" panose="02000400000000000000" pitchFamily="50" charset="0"/>
                <a:sym typeface="Arial"/>
              </a:rPr>
              <a:t>Adding different voices to stories</a:t>
            </a:r>
            <a:endParaRPr sz="1600" dirty="0">
              <a:latin typeface="Sassoon Penpals" panose="02000400000000000000" pitchFamily="50" charset="0"/>
            </a:endParaRPr>
          </a:p>
          <a:p>
            <a:pPr marL="360289" marR="0" lvl="0" indent="-360289" algn="l" rtl="0">
              <a:spcBef>
                <a:spcPts val="300"/>
              </a:spcBef>
              <a:spcAft>
                <a:spcPts val="0"/>
              </a:spcAft>
              <a:buClr>
                <a:srgbClr val="C1DF87"/>
              </a:buClr>
              <a:buSzPts val="1800"/>
              <a:buFont typeface="Arial"/>
              <a:buChar char="•"/>
            </a:pPr>
            <a:r>
              <a:rPr lang="en-GB" sz="2800" b="1" dirty="0">
                <a:solidFill>
                  <a:schemeClr val="dk1"/>
                </a:solidFill>
                <a:latin typeface="Sassoon Penpals" panose="02000400000000000000" pitchFamily="50" charset="0"/>
                <a:sym typeface="Arial"/>
              </a:rPr>
              <a:t>Aspect 7: </a:t>
            </a:r>
            <a:r>
              <a:rPr lang="en-GB" sz="2800" dirty="0">
                <a:solidFill>
                  <a:schemeClr val="dk1"/>
                </a:solidFill>
                <a:latin typeface="Sassoon Penpals" panose="02000400000000000000" pitchFamily="50" charset="0"/>
                <a:sym typeface="Arial"/>
              </a:rPr>
              <a:t>Oral blending and segmenting</a:t>
            </a:r>
            <a:endParaRPr sz="1600" dirty="0">
              <a:latin typeface="Sassoon Penpals" panose="02000400000000000000" pitchFamily="50" charset="0"/>
            </a:endParaRPr>
          </a:p>
          <a:p>
            <a:pPr marL="0" marR="0" lvl="0" indent="0" algn="l" rtl="0">
              <a:spcBef>
                <a:spcPts val="300"/>
              </a:spcBef>
              <a:spcAft>
                <a:spcPts val="0"/>
              </a:spcAft>
              <a:buNone/>
            </a:pPr>
            <a:r>
              <a:rPr lang="en-GB" sz="2800" dirty="0">
                <a:solidFill>
                  <a:schemeClr val="dk2"/>
                </a:solidFill>
                <a:latin typeface="Sassoon Penpals" panose="02000400000000000000" pitchFamily="50" charset="0"/>
                <a:sym typeface="Arial"/>
              </a:rPr>
              <a:t>Robot speech c-a-t and Put it together </a:t>
            </a:r>
            <a:r>
              <a:rPr lang="en-GB" sz="2800" dirty="0">
                <a:solidFill>
                  <a:schemeClr val="dk1"/>
                </a:solidFill>
                <a:latin typeface="Sassoon Penpals" panose="02000400000000000000" pitchFamily="50" charset="0"/>
                <a:sym typeface="Arial"/>
              </a:rPr>
              <a:t> </a:t>
            </a:r>
            <a:endParaRPr sz="1600" dirty="0">
              <a:latin typeface="Sassoon Penpals" panose="02000400000000000000" pitchFamily="50"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16"/>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PHASE 2 </a:t>
            </a:r>
            <a:endParaRPr/>
          </a:p>
        </p:txBody>
      </p:sp>
      <p:sp>
        <p:nvSpPr>
          <p:cNvPr id="205" name="Google Shape;205;p16"/>
          <p:cNvSpPr txBox="1"/>
          <p:nvPr/>
        </p:nvSpPr>
        <p:spPr>
          <a:xfrm>
            <a:off x="6553765" y="1050223"/>
            <a:ext cx="5220716" cy="4673599"/>
          </a:xfrm>
          <a:prstGeom prst="rect">
            <a:avLst/>
          </a:prstGeom>
          <a:noFill/>
          <a:ln>
            <a:noFill/>
          </a:ln>
        </p:spPr>
        <p:txBody>
          <a:bodyPr spcFirstLastPara="1" wrap="square" lIns="45700" tIns="45700" rIns="45700" bIns="45700" anchor="t" anchorCtr="0">
            <a:normAutofit/>
          </a:bodyPr>
          <a:lstStyle/>
          <a:p>
            <a:pPr marL="91440" marR="0" lvl="0" indent="-165100" algn="l" rtl="0">
              <a:lnSpc>
                <a:spcPct val="90000"/>
              </a:lnSpc>
              <a:spcBef>
                <a:spcPts val="0"/>
              </a:spcBef>
              <a:spcAft>
                <a:spcPts val="0"/>
              </a:spcAft>
              <a:buClr>
                <a:schemeClr val="accent1"/>
              </a:buClr>
              <a:buSzPts val="2600"/>
              <a:buFont typeface="Courier New"/>
              <a:buChar char="o"/>
            </a:pPr>
            <a:r>
              <a:rPr lang="en-GB" sz="2800" dirty="0">
                <a:solidFill>
                  <a:schemeClr val="dk1"/>
                </a:solidFill>
                <a:latin typeface="Sassoon Penpals" panose="02000400000000000000" pitchFamily="50" charset="0"/>
                <a:sym typeface="Arial"/>
              </a:rPr>
              <a:t>Introduces 19 grapheme-phoneme correspondences (GPCs)</a:t>
            </a:r>
            <a:endParaRPr sz="1600" dirty="0">
              <a:latin typeface="Sassoon Penpals" panose="02000400000000000000" pitchFamily="50" charset="0"/>
            </a:endParaRPr>
          </a:p>
          <a:p>
            <a:pPr marL="91440" marR="0" lvl="0" indent="0" algn="l" rtl="0">
              <a:lnSpc>
                <a:spcPct val="90000"/>
              </a:lnSpc>
              <a:spcBef>
                <a:spcPts val="1400"/>
              </a:spcBef>
              <a:spcAft>
                <a:spcPts val="0"/>
              </a:spcAft>
              <a:buClr>
                <a:schemeClr val="accent1"/>
              </a:buClr>
              <a:buSzPts val="2600"/>
              <a:buFont typeface="Courier New"/>
              <a:buNone/>
            </a:pPr>
            <a:endParaRPr sz="2800" dirty="0">
              <a:solidFill>
                <a:schemeClr val="dk1"/>
              </a:solidFill>
              <a:latin typeface="Sassoon Penpals" panose="02000400000000000000" pitchFamily="50" charset="0"/>
              <a:sym typeface="Arial"/>
            </a:endParaRPr>
          </a:p>
          <a:p>
            <a:pPr marL="91440" marR="0" lvl="0" indent="-165100" algn="l" rtl="0">
              <a:lnSpc>
                <a:spcPct val="90000"/>
              </a:lnSpc>
              <a:spcBef>
                <a:spcPts val="1400"/>
              </a:spcBef>
              <a:spcAft>
                <a:spcPts val="0"/>
              </a:spcAft>
              <a:buClr>
                <a:schemeClr val="accent1"/>
              </a:buClr>
              <a:buSzPts val="2600"/>
              <a:buFont typeface="Courier New"/>
              <a:buChar char="o"/>
            </a:pPr>
            <a:r>
              <a:rPr lang="en-GB" sz="2800" dirty="0">
                <a:solidFill>
                  <a:schemeClr val="dk1"/>
                </a:solidFill>
                <a:latin typeface="Sassoon Penpals" panose="02000400000000000000" pitchFamily="50" charset="0"/>
                <a:sym typeface="Arial"/>
              </a:rPr>
              <a:t>Decoding and encoding are taught as reversible processes.</a:t>
            </a:r>
            <a:endParaRPr sz="1600" dirty="0">
              <a:latin typeface="Sassoon Penpals" panose="02000400000000000000" pitchFamily="50" charset="0"/>
            </a:endParaRPr>
          </a:p>
          <a:p>
            <a:pPr marL="0" marR="0" lvl="0" indent="0" algn="l" rtl="0">
              <a:lnSpc>
                <a:spcPct val="90000"/>
              </a:lnSpc>
              <a:spcBef>
                <a:spcPts val="1400"/>
              </a:spcBef>
              <a:spcAft>
                <a:spcPts val="0"/>
              </a:spcAft>
              <a:buClr>
                <a:schemeClr val="accent1"/>
              </a:buClr>
              <a:buSzPts val="2600"/>
              <a:buFont typeface="Twentieth Century"/>
              <a:buNone/>
            </a:pPr>
            <a:endParaRPr sz="2800" dirty="0">
              <a:solidFill>
                <a:schemeClr val="dk1"/>
              </a:solidFill>
              <a:latin typeface="Sassoon Penpals" panose="02000400000000000000" pitchFamily="50" charset="0"/>
              <a:sym typeface="Arial"/>
            </a:endParaRPr>
          </a:p>
          <a:p>
            <a:pPr marL="91440" marR="0" lvl="0" indent="-165100" algn="l" rtl="0">
              <a:lnSpc>
                <a:spcPct val="90000"/>
              </a:lnSpc>
              <a:spcBef>
                <a:spcPts val="1400"/>
              </a:spcBef>
              <a:spcAft>
                <a:spcPts val="0"/>
              </a:spcAft>
              <a:buClr>
                <a:schemeClr val="accent1"/>
              </a:buClr>
              <a:buSzPts val="2600"/>
              <a:buFont typeface="Courier New"/>
              <a:buChar char="o"/>
            </a:pPr>
            <a:r>
              <a:rPr lang="en-GB" sz="2800" dirty="0">
                <a:solidFill>
                  <a:schemeClr val="dk1"/>
                </a:solidFill>
                <a:latin typeface="Sassoon Penpals" panose="02000400000000000000" pitchFamily="50" charset="0"/>
                <a:sym typeface="Arial"/>
              </a:rPr>
              <a:t>Most of the first sounds are single-letter sounds but there are also several digraphs, where one sound is represented by two letters, e.g. ‘</a:t>
            </a:r>
            <a:r>
              <a:rPr lang="en-GB" sz="2800" dirty="0" err="1">
                <a:solidFill>
                  <a:schemeClr val="dk1"/>
                </a:solidFill>
                <a:latin typeface="Sassoon Penpals" panose="02000400000000000000" pitchFamily="50" charset="0"/>
                <a:sym typeface="Arial"/>
              </a:rPr>
              <a:t>ck</a:t>
            </a:r>
            <a:r>
              <a:rPr lang="en-GB" sz="2800" dirty="0">
                <a:solidFill>
                  <a:schemeClr val="dk1"/>
                </a:solidFill>
                <a:latin typeface="Sassoon Penpals" panose="02000400000000000000" pitchFamily="50" charset="0"/>
                <a:sym typeface="Arial"/>
              </a:rPr>
              <a:t>’, ‘ll’, ‘</a:t>
            </a:r>
            <a:r>
              <a:rPr lang="en-GB" sz="2800" dirty="0" err="1">
                <a:solidFill>
                  <a:schemeClr val="dk1"/>
                </a:solidFill>
                <a:latin typeface="Sassoon Penpals" panose="02000400000000000000" pitchFamily="50" charset="0"/>
                <a:sym typeface="Arial"/>
              </a:rPr>
              <a:t>ss</a:t>
            </a:r>
            <a:r>
              <a:rPr lang="en-GB" sz="2800" dirty="0">
                <a:solidFill>
                  <a:schemeClr val="dk1"/>
                </a:solidFill>
                <a:latin typeface="Sassoon Penpals" panose="02000400000000000000" pitchFamily="50" charset="0"/>
                <a:sym typeface="Arial"/>
              </a:rPr>
              <a:t>’.</a:t>
            </a:r>
            <a:endParaRPr sz="1600" dirty="0">
              <a:latin typeface="Sassoon Penpals" panose="02000400000000000000" pitchFamily="50" charset="0"/>
            </a:endParaRPr>
          </a:p>
          <a:p>
            <a:pPr marL="91440" marR="0" lvl="0" indent="0" algn="l" rtl="0">
              <a:lnSpc>
                <a:spcPct val="90000"/>
              </a:lnSpc>
              <a:spcBef>
                <a:spcPts val="1400"/>
              </a:spcBef>
              <a:spcAft>
                <a:spcPts val="0"/>
              </a:spcAft>
              <a:buClr>
                <a:schemeClr val="accent1"/>
              </a:buClr>
              <a:buSzPts val="2600"/>
              <a:buFont typeface="Courier New"/>
              <a:buNone/>
            </a:pPr>
            <a:endParaRPr sz="2800" dirty="0">
              <a:solidFill>
                <a:schemeClr val="dk1"/>
              </a:solidFill>
              <a:latin typeface="Sassoon Penpals" panose="02000400000000000000" pitchFamily="50" charset="0"/>
              <a:sym typeface="Arial"/>
            </a:endParaRPr>
          </a:p>
          <a:p>
            <a:pPr marL="91440" marR="0" lvl="0" indent="0" algn="l" rtl="0">
              <a:lnSpc>
                <a:spcPct val="90000"/>
              </a:lnSpc>
              <a:spcBef>
                <a:spcPts val="1400"/>
              </a:spcBef>
              <a:spcAft>
                <a:spcPts val="0"/>
              </a:spcAft>
              <a:buClr>
                <a:schemeClr val="accent1"/>
              </a:buClr>
              <a:buSzPts val="3600"/>
              <a:buFont typeface="Courier New"/>
              <a:buNone/>
            </a:pPr>
            <a:endParaRPr sz="4000" dirty="0">
              <a:solidFill>
                <a:schemeClr val="dk1"/>
              </a:solidFill>
              <a:latin typeface="Sassoon Penpals" panose="02000400000000000000" pitchFamily="50" charset="0"/>
              <a:sym typeface="Arial"/>
            </a:endParaRPr>
          </a:p>
          <a:p>
            <a:pPr marL="91440" marR="0" lvl="0" indent="0" algn="l" rtl="0">
              <a:lnSpc>
                <a:spcPct val="90000"/>
              </a:lnSpc>
              <a:spcBef>
                <a:spcPts val="1400"/>
              </a:spcBef>
              <a:spcAft>
                <a:spcPts val="0"/>
              </a:spcAft>
              <a:buClr>
                <a:schemeClr val="accent1"/>
              </a:buClr>
              <a:buSzPts val="2800"/>
              <a:buFont typeface="Courier New"/>
              <a:buNone/>
            </a:pPr>
            <a:endParaRPr sz="3200" dirty="0">
              <a:solidFill>
                <a:schemeClr val="dk1"/>
              </a:solidFill>
              <a:latin typeface="Sassoon Penpals" panose="02000400000000000000" pitchFamily="50" charset="0"/>
              <a:sym typeface="Arial"/>
            </a:endParaRPr>
          </a:p>
          <a:p>
            <a:pPr marL="91440" marR="0" lvl="0" indent="0" algn="l" rtl="0">
              <a:lnSpc>
                <a:spcPct val="90000"/>
              </a:lnSpc>
              <a:spcBef>
                <a:spcPts val="1400"/>
              </a:spcBef>
              <a:spcAft>
                <a:spcPts val="0"/>
              </a:spcAft>
              <a:buClr>
                <a:schemeClr val="accent1"/>
              </a:buClr>
              <a:buSzPts val="2800"/>
              <a:buFont typeface="Courier New"/>
              <a:buNone/>
            </a:pPr>
            <a:endParaRPr sz="3200" dirty="0">
              <a:solidFill>
                <a:schemeClr val="dk1"/>
              </a:solidFill>
              <a:latin typeface="Sassoon Penpals" panose="02000400000000000000" pitchFamily="50" charset="0"/>
              <a:sym typeface="Arial"/>
            </a:endParaRPr>
          </a:p>
        </p:txBody>
      </p:sp>
      <p:pic>
        <p:nvPicPr>
          <p:cNvPr id="206" name="Google Shape;206;p16"/>
          <p:cNvPicPr preferRelativeResize="0"/>
          <p:nvPr/>
        </p:nvPicPr>
        <p:blipFill rotWithShape="1">
          <a:blip r:embed="rId3">
            <a:alphaModFix/>
          </a:blip>
          <a:srcRect/>
          <a:stretch/>
        </p:blipFill>
        <p:spPr>
          <a:xfrm>
            <a:off x="558546" y="2024615"/>
            <a:ext cx="5760974" cy="4078770"/>
          </a:xfrm>
          <a:prstGeom prst="rect">
            <a:avLst/>
          </a:prstGeom>
          <a:noFill/>
          <a:ln>
            <a:noFill/>
          </a:ln>
        </p:spPr>
      </p:pic>
      <p:sp>
        <p:nvSpPr>
          <p:cNvPr id="2" name="Rectangle 1"/>
          <p:cNvSpPr/>
          <p:nvPr/>
        </p:nvSpPr>
        <p:spPr>
          <a:xfrm>
            <a:off x="3908038" y="5927219"/>
            <a:ext cx="4203395" cy="523220"/>
          </a:xfrm>
          <a:prstGeom prst="rect">
            <a:avLst/>
          </a:prstGeom>
        </p:spPr>
        <p:txBody>
          <a:bodyPr wrap="none">
            <a:spAutoFit/>
          </a:bodyPr>
          <a:lstStyle/>
          <a:p>
            <a:r>
              <a:rPr lang="en-GB" dirty="0">
                <a:hlinkClick r:id="rId4"/>
              </a:rPr>
              <a:t>https://</a:t>
            </a:r>
            <a:r>
              <a:rPr lang="en-GB" dirty="0" smtClean="0">
                <a:hlinkClick r:id="rId4"/>
              </a:rPr>
              <a:t>www.youtube.com/watch?v=7UulWEhsQgE</a:t>
            </a:r>
            <a:endParaRPr lang="en-GB" dirty="0" smtClean="0"/>
          </a:p>
          <a:p>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17"/>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PHASE 3 </a:t>
            </a:r>
            <a:endParaRPr/>
          </a:p>
        </p:txBody>
      </p:sp>
      <p:sp>
        <p:nvSpPr>
          <p:cNvPr id="213" name="Google Shape;213;p17"/>
          <p:cNvSpPr txBox="1">
            <a:spLocks noGrp="1"/>
          </p:cNvSpPr>
          <p:nvPr>
            <p:ph type="body" idx="2"/>
          </p:nvPr>
        </p:nvSpPr>
        <p:spPr>
          <a:xfrm>
            <a:off x="623019" y="2277949"/>
            <a:ext cx="4966208" cy="4023360"/>
          </a:xfrm>
          <a:prstGeom prst="rect">
            <a:avLst/>
          </a:prstGeom>
          <a:noFill/>
          <a:ln>
            <a:noFill/>
          </a:ln>
        </p:spPr>
        <p:txBody>
          <a:bodyPr spcFirstLastPara="1" wrap="square" lIns="45700" tIns="45700" rIns="45700" bIns="45700" anchor="t" anchorCtr="0">
            <a:normAutofit/>
          </a:bodyPr>
          <a:lstStyle/>
          <a:p>
            <a:pPr marL="285750" lvl="0" indent="-285750" algn="l" rtl="0">
              <a:lnSpc>
                <a:spcPct val="90000"/>
              </a:lnSpc>
              <a:spcBef>
                <a:spcPts val="0"/>
              </a:spcBef>
              <a:spcAft>
                <a:spcPts val="0"/>
              </a:spcAft>
              <a:buSzPts val="2400"/>
              <a:buFont typeface="Courier New"/>
              <a:buChar char="o"/>
            </a:pPr>
            <a:r>
              <a:rPr lang="en-GB" sz="2800" dirty="0">
                <a:latin typeface="Sassoon Penpals" panose="02000400000000000000" pitchFamily="50" charset="0"/>
                <a:ea typeface="Arial"/>
                <a:cs typeface="Arial"/>
                <a:sym typeface="Arial"/>
              </a:rPr>
              <a:t>Children also continue to learn how to blend and segment CVC words using the new sounds, e.g. tail, sheet, night – note that these words still only have three sounds.</a:t>
            </a:r>
            <a:endParaRPr sz="2400" dirty="0">
              <a:latin typeface="Sassoon Penpals" panose="02000400000000000000" pitchFamily="50" charset="0"/>
            </a:endParaRPr>
          </a:p>
          <a:p>
            <a:pPr marL="285750" lvl="0" indent="-285750" algn="l" rtl="0">
              <a:lnSpc>
                <a:spcPct val="90000"/>
              </a:lnSpc>
              <a:spcBef>
                <a:spcPts val="1400"/>
              </a:spcBef>
              <a:spcAft>
                <a:spcPts val="0"/>
              </a:spcAft>
              <a:buSzPts val="2400"/>
              <a:buFont typeface="Courier New"/>
              <a:buChar char="o"/>
            </a:pPr>
            <a:r>
              <a:rPr lang="en-GB" sz="2800" dirty="0">
                <a:latin typeface="Sassoon Penpals" panose="02000400000000000000" pitchFamily="50" charset="0"/>
                <a:ea typeface="Arial"/>
                <a:cs typeface="Arial"/>
                <a:sym typeface="Arial"/>
              </a:rPr>
              <a:t>Children will then move on to blending and segmenting two-syllable words such as cooker, eating, broken.</a:t>
            </a:r>
            <a:endParaRPr sz="2400" dirty="0">
              <a:latin typeface="Sassoon Penpals" panose="02000400000000000000" pitchFamily="50" charset="0"/>
            </a:endParaRPr>
          </a:p>
          <a:p>
            <a:pPr marL="91440" lvl="0" indent="0" algn="l" rtl="0">
              <a:lnSpc>
                <a:spcPct val="90000"/>
              </a:lnSpc>
              <a:spcBef>
                <a:spcPts val="1400"/>
              </a:spcBef>
              <a:spcAft>
                <a:spcPts val="0"/>
              </a:spcAft>
              <a:buSzPts val="2200"/>
              <a:buNone/>
            </a:pPr>
            <a:endParaRPr sz="2400" dirty="0">
              <a:latin typeface="Sassoon Penpals" panose="02000400000000000000" pitchFamily="50" charset="0"/>
            </a:endParaRPr>
          </a:p>
        </p:txBody>
      </p:sp>
      <p:pic>
        <p:nvPicPr>
          <p:cNvPr id="214" name="Google Shape;214;p17"/>
          <p:cNvPicPr preferRelativeResize="0"/>
          <p:nvPr/>
        </p:nvPicPr>
        <p:blipFill rotWithShape="1">
          <a:blip r:embed="rId3">
            <a:alphaModFix/>
          </a:blip>
          <a:srcRect l="3125" t="5027" r="1563" b="10553"/>
          <a:stretch/>
        </p:blipFill>
        <p:spPr>
          <a:xfrm>
            <a:off x="5779008" y="2084832"/>
            <a:ext cx="6197600" cy="3881120"/>
          </a:xfrm>
          <a:prstGeom prst="rect">
            <a:avLst/>
          </a:prstGeom>
          <a:noFill/>
          <a:ln>
            <a:no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18"/>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PHASE 4</a:t>
            </a:r>
            <a:endParaRPr/>
          </a:p>
        </p:txBody>
      </p:sp>
      <p:sp>
        <p:nvSpPr>
          <p:cNvPr id="221" name="Google Shape;221;p18"/>
          <p:cNvSpPr txBox="1">
            <a:spLocks noGrp="1"/>
          </p:cNvSpPr>
          <p:nvPr>
            <p:ph type="body" idx="2"/>
          </p:nvPr>
        </p:nvSpPr>
        <p:spPr>
          <a:xfrm>
            <a:off x="666496" y="1942682"/>
            <a:ext cx="5112512" cy="4023360"/>
          </a:xfrm>
          <a:prstGeom prst="rect">
            <a:avLst/>
          </a:prstGeom>
          <a:noFill/>
          <a:ln>
            <a:noFill/>
          </a:ln>
        </p:spPr>
        <p:txBody>
          <a:bodyPr spcFirstLastPara="1" wrap="square" lIns="45700" tIns="45700" rIns="45700" bIns="45700" anchor="t" anchorCtr="0">
            <a:normAutofit/>
          </a:bodyPr>
          <a:lstStyle/>
          <a:p>
            <a:pPr marL="285750" lvl="0" indent="-285750" algn="l" rtl="0">
              <a:lnSpc>
                <a:spcPct val="90000"/>
              </a:lnSpc>
              <a:spcBef>
                <a:spcPts val="0"/>
              </a:spcBef>
              <a:spcAft>
                <a:spcPts val="0"/>
              </a:spcAft>
              <a:buSzPts val="2800"/>
              <a:buFont typeface="Courier New"/>
              <a:buChar char="o"/>
            </a:pPr>
            <a:r>
              <a:rPr lang="en-GB" sz="3200" dirty="0">
                <a:latin typeface="Sassoon Penpals" panose="02000400000000000000" pitchFamily="50" charset="0"/>
                <a:ea typeface="Arial"/>
                <a:cs typeface="Arial"/>
                <a:sym typeface="Arial"/>
              </a:rPr>
              <a:t>Phase 4 is about consolidation of the previous phases. </a:t>
            </a:r>
            <a:endParaRPr sz="2400" dirty="0">
              <a:latin typeface="Sassoon Penpals" panose="02000400000000000000" pitchFamily="50" charset="0"/>
            </a:endParaRPr>
          </a:p>
          <a:p>
            <a:pPr marL="0" lvl="0" indent="0" algn="l" rtl="0">
              <a:lnSpc>
                <a:spcPct val="90000"/>
              </a:lnSpc>
              <a:spcBef>
                <a:spcPts val="1600"/>
              </a:spcBef>
              <a:spcAft>
                <a:spcPts val="0"/>
              </a:spcAft>
              <a:buSzPts val="2800"/>
              <a:buNone/>
            </a:pPr>
            <a:endParaRPr sz="3200" dirty="0">
              <a:latin typeface="Sassoon Penpals" panose="02000400000000000000" pitchFamily="50" charset="0"/>
              <a:ea typeface="Arial"/>
              <a:cs typeface="Arial"/>
              <a:sym typeface="Arial"/>
            </a:endParaRPr>
          </a:p>
          <a:p>
            <a:pPr marL="285750" lvl="0" indent="-285750" algn="l" rtl="0">
              <a:lnSpc>
                <a:spcPct val="90000"/>
              </a:lnSpc>
              <a:spcBef>
                <a:spcPts val="1600"/>
              </a:spcBef>
              <a:spcAft>
                <a:spcPts val="0"/>
              </a:spcAft>
              <a:buSzPts val="2800"/>
              <a:buFont typeface="Courier New"/>
              <a:buChar char="o"/>
            </a:pPr>
            <a:r>
              <a:rPr lang="en-GB" sz="3200" dirty="0">
                <a:latin typeface="Sassoon Penpals" panose="02000400000000000000" pitchFamily="50" charset="0"/>
                <a:ea typeface="Arial"/>
                <a:cs typeface="Arial"/>
                <a:sym typeface="Arial"/>
              </a:rPr>
              <a:t>It will increase the children’s knowledge of blending and segmenting by introducing adjacent consonants blends. </a:t>
            </a:r>
            <a:endParaRPr sz="3200" dirty="0">
              <a:latin typeface="Sassoon Penpals" panose="02000400000000000000" pitchFamily="50" charset="0"/>
              <a:ea typeface="Arial"/>
              <a:cs typeface="Arial"/>
              <a:sym typeface="Arial"/>
            </a:endParaRPr>
          </a:p>
          <a:p>
            <a:pPr marL="91440" lvl="0" indent="0" algn="l" rtl="0">
              <a:lnSpc>
                <a:spcPct val="90000"/>
              </a:lnSpc>
              <a:spcBef>
                <a:spcPts val="1400"/>
              </a:spcBef>
              <a:spcAft>
                <a:spcPts val="0"/>
              </a:spcAft>
              <a:buSzPts val="2200"/>
              <a:buNone/>
            </a:pPr>
            <a:endParaRPr sz="2400" dirty="0">
              <a:latin typeface="Sassoon Penpals" panose="02000400000000000000" pitchFamily="50" charset="0"/>
            </a:endParaRPr>
          </a:p>
        </p:txBody>
      </p:sp>
      <p:pic>
        <p:nvPicPr>
          <p:cNvPr id="222" name="Google Shape;222;p18"/>
          <p:cNvPicPr preferRelativeResize="0"/>
          <p:nvPr/>
        </p:nvPicPr>
        <p:blipFill rotWithShape="1">
          <a:blip r:embed="rId3">
            <a:alphaModFix/>
          </a:blip>
          <a:srcRect/>
          <a:stretch/>
        </p:blipFill>
        <p:spPr>
          <a:xfrm>
            <a:off x="5779008" y="1335024"/>
            <a:ext cx="6351270" cy="4488868"/>
          </a:xfrm>
          <a:prstGeom prst="rect">
            <a:avLst/>
          </a:prstGeom>
          <a:noFill/>
          <a:ln>
            <a:noFill/>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9"/>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sz="5400" dirty="0">
                <a:latin typeface="Sassoon Penpals" panose="02000400000000000000" pitchFamily="50" charset="0"/>
              </a:rPr>
              <a:t>PHASE 5</a:t>
            </a:r>
            <a:endParaRPr sz="5400" dirty="0">
              <a:latin typeface="Sassoon Penpals" panose="02000400000000000000" pitchFamily="50" charset="0"/>
            </a:endParaRPr>
          </a:p>
        </p:txBody>
      </p:sp>
      <p:sp>
        <p:nvSpPr>
          <p:cNvPr id="229" name="Google Shape;229;p19"/>
          <p:cNvSpPr txBox="1">
            <a:spLocks noGrp="1"/>
          </p:cNvSpPr>
          <p:nvPr>
            <p:ph type="body" idx="2"/>
          </p:nvPr>
        </p:nvSpPr>
        <p:spPr>
          <a:xfrm>
            <a:off x="713022" y="2084832"/>
            <a:ext cx="5214112" cy="4023360"/>
          </a:xfrm>
          <a:prstGeom prst="rect">
            <a:avLst/>
          </a:prstGeom>
          <a:noFill/>
          <a:ln>
            <a:noFill/>
          </a:ln>
        </p:spPr>
        <p:txBody>
          <a:bodyPr spcFirstLastPara="1" wrap="square" lIns="45700" tIns="45700" rIns="45700" bIns="45700" anchor="t" anchorCtr="0">
            <a:normAutofit/>
          </a:bodyPr>
          <a:lstStyle/>
          <a:p>
            <a:pPr marL="285750" lvl="0" indent="-285750" algn="l" rtl="0">
              <a:lnSpc>
                <a:spcPct val="90000"/>
              </a:lnSpc>
              <a:spcBef>
                <a:spcPts val="0"/>
              </a:spcBef>
              <a:spcAft>
                <a:spcPts val="0"/>
              </a:spcAft>
              <a:buSzPct val="100000"/>
              <a:buFont typeface="Courier New"/>
              <a:buChar char="o"/>
            </a:pPr>
            <a:r>
              <a:rPr lang="en-GB" sz="3200" dirty="0">
                <a:solidFill>
                  <a:srgbClr val="739A28"/>
                </a:solidFill>
                <a:latin typeface="Sassoon Penpals" panose="02000400000000000000" pitchFamily="50" charset="0"/>
                <a:ea typeface="Arial"/>
                <a:cs typeface="Arial"/>
                <a:sym typeface="Arial"/>
              </a:rPr>
              <a:t>Alternative Spellings</a:t>
            </a:r>
            <a:endParaRPr sz="2400" dirty="0">
              <a:latin typeface="Sassoon Penpals" panose="02000400000000000000" pitchFamily="50" charset="0"/>
            </a:endParaRPr>
          </a:p>
          <a:p>
            <a:pPr marL="0" lvl="0" indent="0" algn="l" rtl="0">
              <a:lnSpc>
                <a:spcPct val="90000"/>
              </a:lnSpc>
              <a:spcBef>
                <a:spcPts val="1588"/>
              </a:spcBef>
              <a:spcAft>
                <a:spcPts val="0"/>
              </a:spcAft>
              <a:buSzPct val="100000"/>
              <a:buNone/>
            </a:pPr>
            <a:r>
              <a:rPr lang="en-GB" sz="3200" dirty="0">
                <a:latin typeface="Sassoon Penpals" panose="02000400000000000000" pitchFamily="50" charset="0"/>
                <a:ea typeface="Arial"/>
                <a:cs typeface="Arial"/>
                <a:sym typeface="Arial"/>
              </a:rPr>
              <a:t>Same letters, different sounds </a:t>
            </a:r>
            <a:endParaRPr sz="2400" dirty="0">
              <a:latin typeface="Sassoon Penpals" panose="02000400000000000000" pitchFamily="50" charset="0"/>
            </a:endParaRPr>
          </a:p>
          <a:p>
            <a:pPr marL="0" lvl="0" indent="0" algn="l" rtl="0">
              <a:lnSpc>
                <a:spcPct val="90000"/>
              </a:lnSpc>
              <a:spcBef>
                <a:spcPts val="1588"/>
              </a:spcBef>
              <a:spcAft>
                <a:spcPts val="0"/>
              </a:spcAft>
              <a:buSzPct val="100000"/>
              <a:buNone/>
            </a:pPr>
            <a:r>
              <a:rPr lang="en-GB" sz="3200" dirty="0">
                <a:latin typeface="Sassoon Penpals" panose="02000400000000000000" pitchFamily="50" charset="0"/>
                <a:ea typeface="Arial"/>
                <a:cs typeface="Arial"/>
                <a:sym typeface="Arial"/>
              </a:rPr>
              <a:t>e.g. m</a:t>
            </a:r>
            <a:r>
              <a:rPr lang="en-GB" sz="3200" dirty="0">
                <a:solidFill>
                  <a:srgbClr val="4C661A"/>
                </a:solidFill>
                <a:latin typeface="Sassoon Penpals" panose="02000400000000000000" pitchFamily="50" charset="0"/>
                <a:ea typeface="Arial"/>
                <a:cs typeface="Arial"/>
                <a:sym typeface="Arial"/>
              </a:rPr>
              <a:t>ea</a:t>
            </a:r>
            <a:r>
              <a:rPr lang="en-GB" sz="3200" dirty="0">
                <a:latin typeface="Sassoon Penpals" panose="02000400000000000000" pitchFamily="50" charset="0"/>
                <a:ea typeface="Arial"/>
                <a:cs typeface="Arial"/>
                <a:sym typeface="Arial"/>
              </a:rPr>
              <a:t>n, br</a:t>
            </a:r>
            <a:r>
              <a:rPr lang="en-GB" sz="3200" dirty="0">
                <a:solidFill>
                  <a:srgbClr val="4C661A"/>
                </a:solidFill>
                <a:latin typeface="Sassoon Penpals" panose="02000400000000000000" pitchFamily="50" charset="0"/>
                <a:ea typeface="Arial"/>
                <a:cs typeface="Arial"/>
                <a:sym typeface="Arial"/>
              </a:rPr>
              <a:t>ea</a:t>
            </a:r>
            <a:r>
              <a:rPr lang="en-GB" sz="3200" dirty="0">
                <a:latin typeface="Sassoon Penpals" panose="02000400000000000000" pitchFamily="50" charset="0"/>
                <a:ea typeface="Arial"/>
                <a:cs typeface="Arial"/>
                <a:sym typeface="Arial"/>
              </a:rPr>
              <a:t>d, r</a:t>
            </a:r>
            <a:r>
              <a:rPr lang="en-GB" sz="3200" dirty="0">
                <a:solidFill>
                  <a:srgbClr val="4C661A"/>
                </a:solidFill>
                <a:latin typeface="Sassoon Penpals" panose="02000400000000000000" pitchFamily="50" charset="0"/>
                <a:ea typeface="Arial"/>
                <a:cs typeface="Arial"/>
                <a:sym typeface="Arial"/>
              </a:rPr>
              <a:t>ea</a:t>
            </a:r>
            <a:r>
              <a:rPr lang="en-GB" sz="3200" dirty="0">
                <a:latin typeface="Sassoon Penpals" panose="02000400000000000000" pitchFamily="50" charset="0"/>
                <a:ea typeface="Arial"/>
                <a:cs typeface="Arial"/>
                <a:sym typeface="Arial"/>
              </a:rPr>
              <a:t>d </a:t>
            </a:r>
            <a:endParaRPr sz="2400" dirty="0">
              <a:latin typeface="Sassoon Penpals" panose="02000400000000000000" pitchFamily="50" charset="0"/>
            </a:endParaRPr>
          </a:p>
          <a:p>
            <a:pPr marL="285750" lvl="0" indent="-285750" algn="l" rtl="0">
              <a:lnSpc>
                <a:spcPct val="90000"/>
              </a:lnSpc>
              <a:spcBef>
                <a:spcPts val="1588"/>
              </a:spcBef>
              <a:spcAft>
                <a:spcPts val="0"/>
              </a:spcAft>
              <a:buSzPct val="100000"/>
              <a:buFont typeface="Courier New"/>
              <a:buChar char="o"/>
            </a:pPr>
            <a:r>
              <a:rPr lang="en-GB" sz="3200" dirty="0">
                <a:solidFill>
                  <a:srgbClr val="739A28"/>
                </a:solidFill>
                <a:latin typeface="Sassoon Penpals" panose="02000400000000000000" pitchFamily="50" charset="0"/>
                <a:ea typeface="Arial"/>
                <a:cs typeface="Arial"/>
                <a:sym typeface="Arial"/>
              </a:rPr>
              <a:t>Alternative pronunciation   </a:t>
            </a:r>
            <a:endParaRPr sz="3200" dirty="0">
              <a:solidFill>
                <a:srgbClr val="739A28"/>
              </a:solidFill>
              <a:latin typeface="Sassoon Penpals" panose="02000400000000000000" pitchFamily="50" charset="0"/>
              <a:ea typeface="Arial"/>
              <a:cs typeface="Arial"/>
              <a:sym typeface="Arial"/>
            </a:endParaRPr>
          </a:p>
          <a:p>
            <a:pPr marL="0" lvl="0" indent="0" algn="l" rtl="0">
              <a:lnSpc>
                <a:spcPct val="90000"/>
              </a:lnSpc>
              <a:spcBef>
                <a:spcPts val="1588"/>
              </a:spcBef>
              <a:spcAft>
                <a:spcPts val="0"/>
              </a:spcAft>
              <a:buSzPct val="100000"/>
              <a:buNone/>
            </a:pPr>
            <a:r>
              <a:rPr lang="en-GB" sz="3200" dirty="0">
                <a:latin typeface="Sassoon Penpals" panose="02000400000000000000" pitchFamily="50" charset="0"/>
                <a:ea typeface="Arial"/>
                <a:cs typeface="Arial"/>
                <a:sym typeface="Arial"/>
              </a:rPr>
              <a:t>Same sounds, different letters</a:t>
            </a:r>
            <a:endParaRPr sz="2400" dirty="0">
              <a:latin typeface="Sassoon Penpals" panose="02000400000000000000" pitchFamily="50" charset="0"/>
            </a:endParaRPr>
          </a:p>
          <a:p>
            <a:pPr marL="0" lvl="0" indent="0" algn="l" rtl="0">
              <a:lnSpc>
                <a:spcPct val="90000"/>
              </a:lnSpc>
              <a:spcBef>
                <a:spcPts val="1588"/>
              </a:spcBef>
              <a:spcAft>
                <a:spcPts val="0"/>
              </a:spcAft>
              <a:buSzPct val="100000"/>
              <a:buNone/>
            </a:pPr>
            <a:r>
              <a:rPr lang="en-GB" sz="3200" dirty="0">
                <a:latin typeface="Sassoon Penpals" panose="02000400000000000000" pitchFamily="50" charset="0"/>
                <a:ea typeface="Arial"/>
                <a:cs typeface="Arial"/>
                <a:sym typeface="Arial"/>
              </a:rPr>
              <a:t>e.g. m</a:t>
            </a:r>
            <a:r>
              <a:rPr lang="en-GB" sz="3200" dirty="0">
                <a:solidFill>
                  <a:srgbClr val="4C661A"/>
                </a:solidFill>
                <a:latin typeface="Sassoon Penpals" panose="02000400000000000000" pitchFamily="50" charset="0"/>
                <a:ea typeface="Arial"/>
                <a:cs typeface="Arial"/>
                <a:sym typeface="Arial"/>
              </a:rPr>
              <a:t>ay</a:t>
            </a:r>
            <a:r>
              <a:rPr lang="en-GB" sz="3200" dirty="0">
                <a:latin typeface="Sassoon Penpals" panose="02000400000000000000" pitchFamily="50" charset="0"/>
                <a:ea typeface="Arial"/>
                <a:cs typeface="Arial"/>
                <a:sym typeface="Arial"/>
              </a:rPr>
              <a:t>, m</a:t>
            </a:r>
            <a:r>
              <a:rPr lang="en-GB" sz="3200" dirty="0">
                <a:solidFill>
                  <a:srgbClr val="4C661A"/>
                </a:solidFill>
                <a:latin typeface="Sassoon Penpals" panose="02000400000000000000" pitchFamily="50" charset="0"/>
                <a:ea typeface="Arial"/>
                <a:cs typeface="Arial"/>
                <a:sym typeface="Arial"/>
              </a:rPr>
              <a:t>a</a:t>
            </a:r>
            <a:r>
              <a:rPr lang="en-GB" sz="3200" dirty="0">
                <a:latin typeface="Sassoon Penpals" panose="02000400000000000000" pitchFamily="50" charset="0"/>
                <a:ea typeface="Arial"/>
                <a:cs typeface="Arial"/>
                <a:sym typeface="Arial"/>
              </a:rPr>
              <a:t>k</a:t>
            </a:r>
            <a:r>
              <a:rPr lang="en-GB" sz="3200" dirty="0">
                <a:solidFill>
                  <a:srgbClr val="4C661A"/>
                </a:solidFill>
                <a:latin typeface="Sassoon Penpals" panose="02000400000000000000" pitchFamily="50" charset="0"/>
                <a:ea typeface="Arial"/>
                <a:cs typeface="Arial"/>
                <a:sym typeface="Arial"/>
              </a:rPr>
              <a:t>e</a:t>
            </a:r>
            <a:r>
              <a:rPr lang="en-GB" sz="3200" dirty="0">
                <a:latin typeface="Sassoon Penpals" panose="02000400000000000000" pitchFamily="50" charset="0"/>
                <a:ea typeface="Arial"/>
                <a:cs typeface="Arial"/>
                <a:sym typeface="Arial"/>
              </a:rPr>
              <a:t>, p</a:t>
            </a:r>
            <a:r>
              <a:rPr lang="en-GB" sz="3200" dirty="0">
                <a:solidFill>
                  <a:srgbClr val="4C661A"/>
                </a:solidFill>
                <a:latin typeface="Sassoon Penpals" panose="02000400000000000000" pitchFamily="50" charset="0"/>
                <a:ea typeface="Arial"/>
                <a:cs typeface="Arial"/>
                <a:sym typeface="Arial"/>
              </a:rPr>
              <a:t>ai</a:t>
            </a:r>
            <a:r>
              <a:rPr lang="en-GB" sz="3200" dirty="0">
                <a:latin typeface="Sassoon Penpals" panose="02000400000000000000" pitchFamily="50" charset="0"/>
                <a:ea typeface="Arial"/>
                <a:cs typeface="Arial"/>
                <a:sym typeface="Arial"/>
              </a:rPr>
              <a:t>n </a:t>
            </a:r>
            <a:endParaRPr sz="2400" dirty="0">
              <a:latin typeface="Sassoon Penpals" panose="02000400000000000000" pitchFamily="50" charset="0"/>
            </a:endParaRPr>
          </a:p>
          <a:p>
            <a:pPr marL="91440" lvl="0" indent="0" algn="l" rtl="0">
              <a:lnSpc>
                <a:spcPct val="90000"/>
              </a:lnSpc>
              <a:spcBef>
                <a:spcPts val="1400"/>
              </a:spcBef>
              <a:spcAft>
                <a:spcPts val="0"/>
              </a:spcAft>
              <a:buSzPct val="100000"/>
              <a:buNone/>
            </a:pPr>
            <a:endParaRPr sz="2400" dirty="0">
              <a:latin typeface="Sassoon Penpals" panose="02000400000000000000" pitchFamily="50" charset="0"/>
            </a:endParaRPr>
          </a:p>
        </p:txBody>
      </p:sp>
      <p:pic>
        <p:nvPicPr>
          <p:cNvPr id="230" name="Google Shape;230;p19"/>
          <p:cNvPicPr preferRelativeResize="0"/>
          <p:nvPr/>
        </p:nvPicPr>
        <p:blipFill rotWithShape="1">
          <a:blip r:embed="rId3">
            <a:alphaModFix/>
          </a:blip>
          <a:srcRect l="16985" t="6431" r="18000" b="4905"/>
          <a:stretch/>
        </p:blipFill>
        <p:spPr>
          <a:xfrm>
            <a:off x="5927134" y="1683095"/>
            <a:ext cx="5919426" cy="4023360"/>
          </a:xfrm>
          <a:prstGeom prst="rect">
            <a:avLst/>
          </a:prstGeom>
          <a:noFill/>
          <a:ln>
            <a:noFill/>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20"/>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PHASE 5</a:t>
            </a:r>
            <a:endParaRPr/>
          </a:p>
        </p:txBody>
      </p:sp>
      <p:sp>
        <p:nvSpPr>
          <p:cNvPr id="237" name="Google Shape;237;p20"/>
          <p:cNvSpPr txBox="1">
            <a:spLocks noGrp="1"/>
          </p:cNvSpPr>
          <p:nvPr>
            <p:ph type="body" idx="2"/>
          </p:nvPr>
        </p:nvSpPr>
        <p:spPr>
          <a:xfrm>
            <a:off x="652062" y="1883964"/>
            <a:ext cx="5275072" cy="4023360"/>
          </a:xfrm>
          <a:prstGeom prst="rect">
            <a:avLst/>
          </a:prstGeom>
          <a:noFill/>
          <a:ln>
            <a:noFill/>
          </a:ln>
        </p:spPr>
        <p:txBody>
          <a:bodyPr spcFirstLastPara="1" wrap="square" lIns="45700" tIns="45700" rIns="45700" bIns="45700" anchor="t" anchorCtr="0">
            <a:normAutofit/>
          </a:bodyPr>
          <a:lstStyle/>
          <a:p>
            <a:pPr marL="0" lvl="0" indent="0" algn="l" rtl="0">
              <a:lnSpc>
                <a:spcPct val="90000"/>
              </a:lnSpc>
              <a:spcBef>
                <a:spcPts val="0"/>
              </a:spcBef>
              <a:spcAft>
                <a:spcPts val="0"/>
              </a:spcAft>
              <a:buSzPts val="2400"/>
              <a:buNone/>
            </a:pPr>
            <a:endParaRPr sz="3200" dirty="0">
              <a:latin typeface="Sassoon Penpals" panose="02000400000000000000" pitchFamily="50" charset="0"/>
              <a:ea typeface="Arial"/>
              <a:cs typeface="Arial"/>
              <a:sym typeface="Arial"/>
            </a:endParaRPr>
          </a:p>
          <a:p>
            <a:pPr marL="285750" lvl="0" indent="-285750" algn="l" rtl="0">
              <a:lnSpc>
                <a:spcPct val="90000"/>
              </a:lnSpc>
              <a:spcBef>
                <a:spcPts val="1600"/>
              </a:spcBef>
              <a:spcAft>
                <a:spcPts val="0"/>
              </a:spcAft>
              <a:buSzPts val="2800"/>
              <a:buFont typeface="Courier New"/>
              <a:buChar char="o"/>
            </a:pPr>
            <a:r>
              <a:rPr lang="en-GB" sz="3600" dirty="0">
                <a:solidFill>
                  <a:srgbClr val="739A28"/>
                </a:solidFill>
                <a:latin typeface="Sassoon Penpals" panose="02000400000000000000" pitchFamily="50" charset="0"/>
                <a:ea typeface="Arial"/>
                <a:cs typeface="Arial"/>
                <a:sym typeface="Arial"/>
              </a:rPr>
              <a:t>Split diagraph </a:t>
            </a:r>
            <a:endParaRPr sz="3600" dirty="0">
              <a:solidFill>
                <a:srgbClr val="739A28"/>
              </a:solidFill>
              <a:latin typeface="Sassoon Penpals" panose="02000400000000000000" pitchFamily="50" charset="0"/>
              <a:ea typeface="Arial"/>
              <a:cs typeface="Arial"/>
              <a:sym typeface="Arial"/>
            </a:endParaRPr>
          </a:p>
          <a:p>
            <a:pPr marL="91440" lvl="0" indent="-177800" algn="l" rtl="0">
              <a:lnSpc>
                <a:spcPct val="90000"/>
              </a:lnSpc>
              <a:spcBef>
                <a:spcPts val="1400"/>
              </a:spcBef>
              <a:spcAft>
                <a:spcPts val="0"/>
              </a:spcAft>
              <a:buSzPts val="2800"/>
              <a:buChar char=" "/>
            </a:pPr>
            <a:r>
              <a:rPr lang="en-GB" sz="3600" dirty="0">
                <a:latin typeface="Sassoon Penpals" panose="02000400000000000000" pitchFamily="50" charset="0"/>
                <a:ea typeface="Arial"/>
                <a:cs typeface="Arial"/>
                <a:sym typeface="Arial"/>
              </a:rPr>
              <a:t>A diagraph in which the two letters making the sound are not adjacent. </a:t>
            </a:r>
            <a:endParaRPr sz="2800" dirty="0">
              <a:latin typeface="Sassoon Penpals" panose="02000400000000000000" pitchFamily="50" charset="0"/>
            </a:endParaRPr>
          </a:p>
          <a:p>
            <a:pPr marL="91440" lvl="0" indent="-177800" algn="l" rtl="0">
              <a:lnSpc>
                <a:spcPct val="90000"/>
              </a:lnSpc>
              <a:spcBef>
                <a:spcPts val="1400"/>
              </a:spcBef>
              <a:spcAft>
                <a:spcPts val="0"/>
              </a:spcAft>
              <a:buSzPts val="2800"/>
              <a:buChar char=" "/>
            </a:pPr>
            <a:r>
              <a:rPr lang="en-GB" sz="3600" dirty="0">
                <a:latin typeface="Sassoon Penpals" panose="02000400000000000000" pitchFamily="50" charset="0"/>
                <a:ea typeface="Arial"/>
                <a:cs typeface="Arial"/>
                <a:sym typeface="Arial"/>
              </a:rPr>
              <a:t>(e.g. m</a:t>
            </a:r>
            <a:r>
              <a:rPr lang="en-GB" sz="3600" dirty="0">
                <a:solidFill>
                  <a:srgbClr val="739A28"/>
                </a:solidFill>
                <a:latin typeface="Sassoon Penpals" panose="02000400000000000000" pitchFamily="50" charset="0"/>
                <a:ea typeface="Arial"/>
                <a:cs typeface="Arial"/>
                <a:sym typeface="Arial"/>
              </a:rPr>
              <a:t>a</a:t>
            </a:r>
            <a:r>
              <a:rPr lang="en-GB" sz="3600" dirty="0">
                <a:latin typeface="Sassoon Penpals" panose="02000400000000000000" pitchFamily="50" charset="0"/>
                <a:ea typeface="Arial"/>
                <a:cs typeface="Arial"/>
                <a:sym typeface="Arial"/>
              </a:rPr>
              <a:t>k</a:t>
            </a:r>
            <a:r>
              <a:rPr lang="en-GB" sz="3600" dirty="0">
                <a:solidFill>
                  <a:srgbClr val="739A28"/>
                </a:solidFill>
                <a:latin typeface="Sassoon Penpals" panose="02000400000000000000" pitchFamily="50" charset="0"/>
                <a:ea typeface="Arial"/>
                <a:cs typeface="Arial"/>
                <a:sym typeface="Arial"/>
              </a:rPr>
              <a:t>e</a:t>
            </a:r>
            <a:r>
              <a:rPr lang="en-GB" sz="3600" dirty="0">
                <a:latin typeface="Sassoon Penpals" panose="02000400000000000000" pitchFamily="50" charset="0"/>
                <a:ea typeface="Arial"/>
                <a:cs typeface="Arial"/>
                <a:sym typeface="Arial"/>
              </a:rPr>
              <a:t>) </a:t>
            </a:r>
            <a:endParaRPr sz="2800" dirty="0">
              <a:latin typeface="Sassoon Penpals" panose="02000400000000000000" pitchFamily="50" charset="0"/>
            </a:endParaRPr>
          </a:p>
        </p:txBody>
      </p:sp>
      <p:pic>
        <p:nvPicPr>
          <p:cNvPr id="238" name="Google Shape;238;p20"/>
          <p:cNvPicPr preferRelativeResize="0"/>
          <p:nvPr/>
        </p:nvPicPr>
        <p:blipFill rotWithShape="1">
          <a:blip r:embed="rId3">
            <a:alphaModFix/>
          </a:blip>
          <a:srcRect l="16985" t="6431" r="18000" b="4905"/>
          <a:stretch/>
        </p:blipFill>
        <p:spPr>
          <a:xfrm>
            <a:off x="5884164" y="418500"/>
            <a:ext cx="4524432" cy="2635985"/>
          </a:xfrm>
          <a:prstGeom prst="rect">
            <a:avLst/>
          </a:prstGeom>
          <a:noFill/>
          <a:ln>
            <a:noFill/>
          </a:ln>
        </p:spPr>
      </p:pic>
      <p:pic>
        <p:nvPicPr>
          <p:cNvPr id="2" name="Picture 1"/>
          <p:cNvPicPr>
            <a:picLocks noChangeAspect="1"/>
          </p:cNvPicPr>
          <p:nvPr/>
        </p:nvPicPr>
        <p:blipFill>
          <a:blip r:embed="rId4"/>
          <a:stretch>
            <a:fillRect/>
          </a:stretch>
        </p:blipFill>
        <p:spPr>
          <a:xfrm>
            <a:off x="6418522" y="3833452"/>
            <a:ext cx="1721593" cy="2264557"/>
          </a:xfrm>
          <a:prstGeom prst="rect">
            <a:avLst/>
          </a:prstGeom>
        </p:spPr>
      </p:pic>
      <p:sp>
        <p:nvSpPr>
          <p:cNvPr id="3" name="AutoShape 2" descr="Alphablocks - Changing Sounds with Magic E! | Learn to Read | Phonics for  Kids | Learning Blocks - YouTub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5"/>
          <a:stretch>
            <a:fillRect/>
          </a:stretch>
        </p:blipFill>
        <p:spPr>
          <a:xfrm>
            <a:off x="8631503" y="3365531"/>
            <a:ext cx="2857500" cy="160020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21"/>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PHASE 6 </a:t>
            </a:r>
            <a:endParaRPr/>
          </a:p>
        </p:txBody>
      </p:sp>
      <p:sp>
        <p:nvSpPr>
          <p:cNvPr id="245" name="Google Shape;245;p21"/>
          <p:cNvSpPr txBox="1">
            <a:spLocks noGrp="1"/>
          </p:cNvSpPr>
          <p:nvPr>
            <p:ph type="body" idx="2"/>
          </p:nvPr>
        </p:nvSpPr>
        <p:spPr>
          <a:xfrm>
            <a:off x="739648" y="1926934"/>
            <a:ext cx="10619232" cy="714666"/>
          </a:xfrm>
          <a:prstGeom prst="rect">
            <a:avLst/>
          </a:prstGeom>
          <a:noFill/>
          <a:ln>
            <a:noFill/>
          </a:ln>
        </p:spPr>
        <p:txBody>
          <a:bodyPr spcFirstLastPara="1" wrap="square" lIns="45700" tIns="45700" rIns="45700" bIns="45700" anchor="t" anchorCtr="0">
            <a:normAutofit/>
          </a:bodyPr>
          <a:lstStyle/>
          <a:p>
            <a:pPr marL="0" lvl="0" indent="0" algn="l" rtl="0">
              <a:lnSpc>
                <a:spcPct val="90000"/>
              </a:lnSpc>
              <a:spcBef>
                <a:spcPts val="0"/>
              </a:spcBef>
              <a:spcAft>
                <a:spcPts val="0"/>
              </a:spcAft>
              <a:buSzPct val="100000"/>
              <a:buNone/>
            </a:pPr>
            <a:r>
              <a:rPr lang="en-GB" sz="3600" dirty="0">
                <a:solidFill>
                  <a:srgbClr val="739A28"/>
                </a:solidFill>
                <a:latin typeface="Sassoon Penpals" panose="02000400000000000000" pitchFamily="50" charset="0"/>
                <a:ea typeface="Arial"/>
                <a:cs typeface="Arial"/>
                <a:sym typeface="Arial"/>
              </a:rPr>
              <a:t>Phase 6 is mainly taught as children progress through Year 2. </a:t>
            </a:r>
            <a:endParaRPr sz="3600" dirty="0">
              <a:solidFill>
                <a:srgbClr val="739A28"/>
              </a:solidFill>
              <a:latin typeface="Sassoon Penpals" panose="02000400000000000000" pitchFamily="50" charset="0"/>
              <a:ea typeface="Arial"/>
              <a:cs typeface="Arial"/>
              <a:sym typeface="Arial"/>
            </a:endParaRPr>
          </a:p>
          <a:p>
            <a:pPr marL="91440" lvl="0" indent="0" algn="l" rtl="0">
              <a:lnSpc>
                <a:spcPct val="90000"/>
              </a:lnSpc>
              <a:spcBef>
                <a:spcPts val="1400"/>
              </a:spcBef>
              <a:spcAft>
                <a:spcPts val="0"/>
              </a:spcAft>
              <a:buSzPct val="100000"/>
              <a:buNone/>
            </a:pPr>
            <a:endParaRPr dirty="0">
              <a:latin typeface="Sassoon Penpals" panose="02000400000000000000" pitchFamily="50" charset="0"/>
            </a:endParaRPr>
          </a:p>
        </p:txBody>
      </p:sp>
      <p:sp>
        <p:nvSpPr>
          <p:cNvPr id="246" name="Google Shape;246;p21"/>
          <p:cNvSpPr txBox="1"/>
          <p:nvPr/>
        </p:nvSpPr>
        <p:spPr>
          <a:xfrm>
            <a:off x="1024128" y="2641600"/>
            <a:ext cx="8262112" cy="3860800"/>
          </a:xfrm>
          <a:prstGeom prst="rect">
            <a:avLst/>
          </a:prstGeom>
          <a:noFill/>
          <a:ln>
            <a:noFill/>
          </a:ln>
        </p:spPr>
        <p:txBody>
          <a:bodyPr spcFirstLastPara="1" wrap="square" lIns="45700" tIns="45700" rIns="45700" bIns="45700" anchor="t" anchorCtr="0">
            <a:normAutofit/>
          </a:bodyPr>
          <a:lstStyle/>
          <a:p>
            <a:pPr marL="0" marR="0" lvl="0" indent="0" algn="l" rtl="0">
              <a:lnSpc>
                <a:spcPct val="90000"/>
              </a:lnSpc>
              <a:spcBef>
                <a:spcPts val="0"/>
              </a:spcBef>
              <a:spcAft>
                <a:spcPts val="0"/>
              </a:spcAft>
              <a:buClr>
                <a:schemeClr val="accent1"/>
              </a:buClr>
              <a:buSzPts val="2800"/>
              <a:buFont typeface="Twentieth Century"/>
              <a:buNone/>
            </a:pPr>
            <a:r>
              <a:rPr lang="en-GB" sz="2800" dirty="0">
                <a:solidFill>
                  <a:schemeClr val="dk1"/>
                </a:solidFill>
                <a:latin typeface="Sassoon Penpals" panose="02000400000000000000" pitchFamily="50" charset="0"/>
                <a:sym typeface="Arial"/>
              </a:rPr>
              <a:t>The focus is on spelling patterns such as : </a:t>
            </a:r>
            <a:endParaRPr dirty="0">
              <a:latin typeface="Sassoon Penpals" panose="02000400000000000000" pitchFamily="50" charset="0"/>
            </a:endParaRPr>
          </a:p>
          <a:p>
            <a:pPr marL="91440" marR="0" lvl="0" indent="-177800" algn="l" rtl="0">
              <a:lnSpc>
                <a:spcPct val="90000"/>
              </a:lnSpc>
              <a:spcBef>
                <a:spcPts val="1600"/>
              </a:spcBef>
              <a:spcAft>
                <a:spcPts val="0"/>
              </a:spcAft>
              <a:buClr>
                <a:schemeClr val="accent1"/>
              </a:buClr>
              <a:buSzPts val="2800"/>
              <a:buFont typeface="Twentieth Century"/>
              <a:buChar char="-"/>
            </a:pPr>
            <a:r>
              <a:rPr lang="en-GB" sz="2800" dirty="0">
                <a:solidFill>
                  <a:schemeClr val="dk1"/>
                </a:solidFill>
                <a:latin typeface="Sassoon Penpals" panose="02000400000000000000" pitchFamily="50" charset="0"/>
                <a:sym typeface="Arial"/>
              </a:rPr>
              <a:t>Prefixes and suffixes </a:t>
            </a:r>
            <a:endParaRPr dirty="0">
              <a:latin typeface="Sassoon Penpals" panose="02000400000000000000" pitchFamily="50" charset="0"/>
            </a:endParaRPr>
          </a:p>
          <a:p>
            <a:pPr marL="91440" marR="0" lvl="0" indent="-177800" algn="l" rtl="0">
              <a:lnSpc>
                <a:spcPct val="90000"/>
              </a:lnSpc>
              <a:spcBef>
                <a:spcPts val="1600"/>
              </a:spcBef>
              <a:spcAft>
                <a:spcPts val="0"/>
              </a:spcAft>
              <a:buClr>
                <a:schemeClr val="accent1"/>
              </a:buClr>
              <a:buSzPts val="2800"/>
              <a:buFont typeface="Twentieth Century"/>
              <a:buChar char="-"/>
            </a:pPr>
            <a:r>
              <a:rPr lang="en-GB" sz="2800" dirty="0">
                <a:solidFill>
                  <a:schemeClr val="dk1"/>
                </a:solidFill>
                <a:latin typeface="Sassoon Penpals" panose="02000400000000000000" pitchFamily="50" charset="0"/>
                <a:sym typeface="Arial"/>
              </a:rPr>
              <a:t>Contracted forms of words </a:t>
            </a:r>
            <a:endParaRPr dirty="0">
              <a:latin typeface="Sassoon Penpals" panose="02000400000000000000" pitchFamily="50" charset="0"/>
            </a:endParaRPr>
          </a:p>
          <a:p>
            <a:pPr marL="91440" marR="0" lvl="0" indent="-177800" algn="l" rtl="0">
              <a:lnSpc>
                <a:spcPct val="90000"/>
              </a:lnSpc>
              <a:spcBef>
                <a:spcPts val="1600"/>
              </a:spcBef>
              <a:spcAft>
                <a:spcPts val="0"/>
              </a:spcAft>
              <a:buClr>
                <a:schemeClr val="accent1"/>
              </a:buClr>
              <a:buSzPts val="2800"/>
              <a:buFont typeface="Twentieth Century"/>
              <a:buChar char="-"/>
            </a:pPr>
            <a:r>
              <a:rPr lang="en-GB" sz="2800" dirty="0">
                <a:solidFill>
                  <a:schemeClr val="dk1"/>
                </a:solidFill>
                <a:latin typeface="Sassoon Penpals" panose="02000400000000000000" pitchFamily="50" charset="0"/>
                <a:sym typeface="Arial"/>
              </a:rPr>
              <a:t>Compound words </a:t>
            </a:r>
            <a:endParaRPr dirty="0">
              <a:latin typeface="Sassoon Penpals" panose="02000400000000000000" pitchFamily="50" charset="0"/>
            </a:endParaRPr>
          </a:p>
          <a:p>
            <a:pPr marL="91440" marR="0" lvl="0" indent="-177800" algn="l" rtl="0">
              <a:lnSpc>
                <a:spcPct val="90000"/>
              </a:lnSpc>
              <a:spcBef>
                <a:spcPts val="1600"/>
              </a:spcBef>
              <a:spcAft>
                <a:spcPts val="0"/>
              </a:spcAft>
              <a:buClr>
                <a:schemeClr val="accent1"/>
              </a:buClr>
              <a:buSzPts val="2800"/>
              <a:buFont typeface="Twentieth Century"/>
              <a:buChar char="-"/>
            </a:pPr>
            <a:r>
              <a:rPr lang="en-GB" sz="2800" dirty="0">
                <a:solidFill>
                  <a:schemeClr val="dk1"/>
                </a:solidFill>
                <a:latin typeface="Sassoon Penpals" panose="02000400000000000000" pitchFamily="50" charset="0"/>
                <a:sym typeface="Arial"/>
              </a:rPr>
              <a:t>Common usage words e.g. days of the week</a:t>
            </a:r>
            <a:endParaRPr dirty="0">
              <a:latin typeface="Sassoon Penpals" panose="02000400000000000000" pitchFamily="50" charset="0"/>
            </a:endParaRPr>
          </a:p>
          <a:p>
            <a:pPr marL="91440" marR="0" lvl="0" indent="0" algn="l" rtl="0">
              <a:lnSpc>
                <a:spcPct val="90000"/>
              </a:lnSpc>
              <a:spcBef>
                <a:spcPts val="1400"/>
              </a:spcBef>
              <a:spcAft>
                <a:spcPts val="0"/>
              </a:spcAft>
              <a:buClr>
                <a:schemeClr val="accent1"/>
              </a:buClr>
              <a:buSzPts val="2200"/>
              <a:buFont typeface="Twentieth Century"/>
              <a:buNone/>
            </a:pPr>
            <a:endParaRPr sz="2200" dirty="0">
              <a:solidFill>
                <a:schemeClr val="dk1"/>
              </a:solidFill>
              <a:latin typeface="Sassoon Penpals" panose="02000400000000000000" pitchFamily="50" charset="0"/>
              <a:ea typeface="Twentieth Century"/>
              <a:cs typeface="Twentieth Century"/>
              <a:sym typeface="Twentieth Century"/>
            </a:endParaRPr>
          </a:p>
        </p:txBody>
      </p:sp>
      <p:sp>
        <p:nvSpPr>
          <p:cNvPr id="2" name="AutoShape 2" descr="Grammarsaurus - Resources from practising teachers and writing moderator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Grammarsaurus - Resources from practising teachers and writing moderator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a:stretch>
            <a:fillRect/>
          </a:stretch>
        </p:blipFill>
        <p:spPr>
          <a:xfrm>
            <a:off x="6049264" y="585216"/>
            <a:ext cx="5200650" cy="87630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22"/>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TRICKY WORDS V HIGH FREQUENCY WORDS </a:t>
            </a:r>
            <a:endParaRPr/>
          </a:p>
        </p:txBody>
      </p:sp>
      <p:sp>
        <p:nvSpPr>
          <p:cNvPr id="253" name="Google Shape;253;p22"/>
          <p:cNvSpPr txBox="1">
            <a:spLocks noGrp="1"/>
          </p:cNvSpPr>
          <p:nvPr>
            <p:ph type="body" idx="1"/>
          </p:nvPr>
        </p:nvSpPr>
        <p:spPr>
          <a:xfrm>
            <a:off x="516129" y="2306320"/>
            <a:ext cx="4949952" cy="4023360"/>
          </a:xfrm>
          <a:prstGeom prst="rect">
            <a:avLst/>
          </a:prstGeom>
          <a:noFill/>
          <a:ln>
            <a:noFill/>
          </a:ln>
        </p:spPr>
        <p:txBody>
          <a:bodyPr spcFirstLastPara="1" wrap="square" lIns="45700" tIns="45700" rIns="45700" bIns="45700" anchor="t" anchorCtr="0">
            <a:normAutofit/>
          </a:bodyPr>
          <a:lstStyle/>
          <a:p>
            <a:pPr marL="91440" lvl="0" indent="-177800" algn="ctr" rtl="0">
              <a:lnSpc>
                <a:spcPct val="90000"/>
              </a:lnSpc>
              <a:spcBef>
                <a:spcPts val="0"/>
              </a:spcBef>
              <a:spcAft>
                <a:spcPts val="0"/>
              </a:spcAft>
              <a:buSzPts val="2800"/>
              <a:buChar char=" "/>
            </a:pPr>
            <a:r>
              <a:rPr lang="en-GB" sz="4000" dirty="0">
                <a:solidFill>
                  <a:srgbClr val="92D050"/>
                </a:solidFill>
                <a:latin typeface="Sassoon Penpals" panose="02000400000000000000" pitchFamily="50" charset="0"/>
                <a:ea typeface="Arial"/>
                <a:cs typeface="Arial"/>
                <a:sym typeface="Arial"/>
              </a:rPr>
              <a:t>Tricky words (CEW) </a:t>
            </a:r>
            <a:endParaRPr sz="3200" dirty="0">
              <a:latin typeface="Sassoon Penpals" panose="02000400000000000000" pitchFamily="50" charset="0"/>
            </a:endParaRPr>
          </a:p>
          <a:p>
            <a:pPr marL="91440" lvl="0" indent="-177800" algn="ctr" rtl="0">
              <a:lnSpc>
                <a:spcPct val="90000"/>
              </a:lnSpc>
              <a:spcBef>
                <a:spcPts val="1400"/>
              </a:spcBef>
              <a:spcAft>
                <a:spcPts val="0"/>
              </a:spcAft>
              <a:buSzPts val="2800"/>
              <a:buChar char=" "/>
            </a:pPr>
            <a:r>
              <a:rPr lang="en-GB" sz="4000" dirty="0">
                <a:latin typeface="Sassoon Penpals" panose="02000400000000000000" pitchFamily="50" charset="0"/>
                <a:ea typeface="Arial"/>
                <a:cs typeface="Arial"/>
                <a:sym typeface="Arial"/>
              </a:rPr>
              <a:t>There is a set of tricky words for each phase. They are not decodable using phonics alone. </a:t>
            </a:r>
            <a:endParaRPr sz="3200" dirty="0">
              <a:latin typeface="Sassoon Penpals" panose="02000400000000000000" pitchFamily="50" charset="0"/>
            </a:endParaRPr>
          </a:p>
          <a:p>
            <a:pPr marL="91440" lvl="0" indent="0" algn="ctr" rtl="0">
              <a:lnSpc>
                <a:spcPct val="90000"/>
              </a:lnSpc>
              <a:spcBef>
                <a:spcPts val="1400"/>
              </a:spcBef>
              <a:spcAft>
                <a:spcPts val="0"/>
              </a:spcAft>
              <a:buSzPts val="3600"/>
              <a:buNone/>
            </a:pPr>
            <a:endParaRPr sz="4800" dirty="0">
              <a:solidFill>
                <a:srgbClr val="92D050"/>
              </a:solidFill>
              <a:latin typeface="Sassoon Penpals" panose="02000400000000000000" pitchFamily="50" charset="0"/>
              <a:ea typeface="Arial"/>
              <a:cs typeface="Arial"/>
              <a:sym typeface="Arial"/>
            </a:endParaRPr>
          </a:p>
        </p:txBody>
      </p:sp>
      <p:sp>
        <p:nvSpPr>
          <p:cNvPr id="254" name="Google Shape;254;p22"/>
          <p:cNvSpPr txBox="1"/>
          <p:nvPr/>
        </p:nvSpPr>
        <p:spPr>
          <a:xfrm>
            <a:off x="6256529" y="2306320"/>
            <a:ext cx="4949952" cy="4023360"/>
          </a:xfrm>
          <a:prstGeom prst="rect">
            <a:avLst/>
          </a:prstGeom>
          <a:noFill/>
          <a:ln>
            <a:noFill/>
          </a:ln>
        </p:spPr>
        <p:txBody>
          <a:bodyPr spcFirstLastPara="1" wrap="square" lIns="45700" tIns="45700" rIns="45700" bIns="45700" anchor="t" anchorCtr="0">
            <a:normAutofit/>
          </a:bodyPr>
          <a:lstStyle/>
          <a:p>
            <a:pPr marL="91440" marR="0" lvl="0" indent="-177800" algn="ctr" rtl="0">
              <a:lnSpc>
                <a:spcPct val="90000"/>
              </a:lnSpc>
              <a:spcBef>
                <a:spcPts val="0"/>
              </a:spcBef>
              <a:spcAft>
                <a:spcPts val="0"/>
              </a:spcAft>
              <a:buClr>
                <a:schemeClr val="accent1"/>
              </a:buClr>
              <a:buSzPts val="2800"/>
              <a:buFont typeface="Twentieth Century"/>
              <a:buChar char=" "/>
            </a:pPr>
            <a:r>
              <a:rPr lang="en-GB" sz="3600" dirty="0">
                <a:solidFill>
                  <a:srgbClr val="92D050"/>
                </a:solidFill>
                <a:latin typeface="Sassoon Penpals" panose="02000400000000000000" pitchFamily="50" charset="0"/>
                <a:sym typeface="Arial"/>
              </a:rPr>
              <a:t>High Frequency Words </a:t>
            </a:r>
            <a:endParaRPr sz="1800" dirty="0">
              <a:latin typeface="Sassoon Penpals" panose="02000400000000000000" pitchFamily="50" charset="0"/>
            </a:endParaRPr>
          </a:p>
          <a:p>
            <a:pPr marL="91440" marR="0" lvl="0" indent="-177800" algn="ctr" rtl="0">
              <a:lnSpc>
                <a:spcPct val="90000"/>
              </a:lnSpc>
              <a:spcBef>
                <a:spcPts val="1400"/>
              </a:spcBef>
              <a:spcAft>
                <a:spcPts val="0"/>
              </a:spcAft>
              <a:buClr>
                <a:schemeClr val="accent1"/>
              </a:buClr>
              <a:buSzPts val="2800"/>
              <a:buFont typeface="Twentieth Century"/>
              <a:buChar char=" "/>
            </a:pPr>
            <a:r>
              <a:rPr lang="en-GB" sz="3600" dirty="0">
                <a:solidFill>
                  <a:schemeClr val="dk1"/>
                </a:solidFill>
                <a:latin typeface="Sassoon Penpals" panose="02000400000000000000" pitchFamily="50" charset="0"/>
                <a:sym typeface="Arial"/>
              </a:rPr>
              <a:t>The majority of high frequency words are phonically regular.</a:t>
            </a:r>
            <a:endParaRPr sz="1800" dirty="0">
              <a:latin typeface="Sassoon Penpals" panose="02000400000000000000" pitchFamily="50" charset="0"/>
            </a:endParaRPr>
          </a:p>
          <a:p>
            <a:pPr marL="91440" marR="0" lvl="0" indent="-177800" algn="ctr" rtl="0">
              <a:lnSpc>
                <a:spcPct val="90000"/>
              </a:lnSpc>
              <a:spcBef>
                <a:spcPts val="1400"/>
              </a:spcBef>
              <a:spcAft>
                <a:spcPts val="0"/>
              </a:spcAft>
              <a:buClr>
                <a:schemeClr val="accent1"/>
              </a:buClr>
              <a:buSzPts val="2800"/>
              <a:buFont typeface="Twentieth Century"/>
              <a:buChar char=" "/>
            </a:pPr>
            <a:r>
              <a:rPr lang="en-GB" sz="3600" dirty="0">
                <a:solidFill>
                  <a:schemeClr val="dk1"/>
                </a:solidFill>
                <a:latin typeface="Sassoon Penpals" panose="02000400000000000000" pitchFamily="50" charset="0"/>
                <a:sym typeface="Arial"/>
              </a:rPr>
              <a:t>Some exceptions – for example </a:t>
            </a:r>
            <a:r>
              <a:rPr lang="en-GB" sz="3600" b="1" i="1" dirty="0">
                <a:solidFill>
                  <a:schemeClr val="dk1"/>
                </a:solidFill>
                <a:latin typeface="Sassoon Penpals" panose="02000400000000000000" pitchFamily="50" charset="0"/>
                <a:sym typeface="Arial"/>
              </a:rPr>
              <a:t>the</a:t>
            </a:r>
            <a:r>
              <a:rPr lang="en-GB" sz="3600" dirty="0">
                <a:solidFill>
                  <a:schemeClr val="dk1"/>
                </a:solidFill>
                <a:latin typeface="Sassoon Penpals" panose="02000400000000000000" pitchFamily="50" charset="0"/>
                <a:sym typeface="Arial"/>
              </a:rPr>
              <a:t> and </a:t>
            </a:r>
            <a:r>
              <a:rPr lang="en-GB" sz="3600" b="1" i="1" dirty="0">
                <a:solidFill>
                  <a:schemeClr val="dk1"/>
                </a:solidFill>
                <a:latin typeface="Sassoon Penpals" panose="02000400000000000000" pitchFamily="50" charset="0"/>
                <a:sym typeface="Arial"/>
              </a:rPr>
              <a:t>was</a:t>
            </a:r>
            <a:r>
              <a:rPr lang="en-GB" sz="3600" dirty="0">
                <a:solidFill>
                  <a:schemeClr val="dk1"/>
                </a:solidFill>
                <a:latin typeface="Sassoon Penpals" panose="02000400000000000000" pitchFamily="50" charset="0"/>
                <a:sym typeface="Arial"/>
              </a:rPr>
              <a:t> – should be directly taught.</a:t>
            </a:r>
            <a:endParaRPr sz="3600" dirty="0">
              <a:solidFill>
                <a:schemeClr val="dk1"/>
              </a:solidFill>
              <a:latin typeface="Sassoon Penpals" panose="02000400000000000000" pitchFamily="50" charset="0"/>
              <a:sym typeface="Arial"/>
            </a:endParaRPr>
          </a:p>
          <a:p>
            <a:pPr marL="91440" marR="0" lvl="0" indent="0" algn="ctr" rtl="0">
              <a:lnSpc>
                <a:spcPct val="90000"/>
              </a:lnSpc>
              <a:spcBef>
                <a:spcPts val="1400"/>
              </a:spcBef>
              <a:spcAft>
                <a:spcPts val="0"/>
              </a:spcAft>
              <a:buClr>
                <a:schemeClr val="accent1"/>
              </a:buClr>
              <a:buSzPts val="2200"/>
              <a:buFont typeface="Twentieth Century"/>
              <a:buNone/>
            </a:pPr>
            <a:endParaRPr sz="2800" dirty="0">
              <a:solidFill>
                <a:schemeClr val="dk1"/>
              </a:solidFill>
              <a:latin typeface="Sassoon Penpals" panose="02000400000000000000" pitchFamily="50" charset="0"/>
              <a:ea typeface="Twentieth Century"/>
              <a:cs typeface="Twentieth Century"/>
              <a:sym typeface="Twentieth Century"/>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23"/>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TEACHING TRICKY WORDS </a:t>
            </a:r>
            <a:endParaRPr/>
          </a:p>
        </p:txBody>
      </p:sp>
      <p:sp>
        <p:nvSpPr>
          <p:cNvPr id="260" name="Google Shape;260;p23"/>
          <p:cNvSpPr txBox="1">
            <a:spLocks noGrp="1"/>
          </p:cNvSpPr>
          <p:nvPr>
            <p:ph type="body" idx="1"/>
          </p:nvPr>
        </p:nvSpPr>
        <p:spPr>
          <a:xfrm>
            <a:off x="195992" y="1854678"/>
            <a:ext cx="8137126" cy="4023360"/>
          </a:xfrm>
          <a:prstGeom prst="rect">
            <a:avLst/>
          </a:prstGeom>
          <a:noFill/>
          <a:ln>
            <a:noFill/>
          </a:ln>
        </p:spPr>
        <p:txBody>
          <a:bodyPr spcFirstLastPara="1" wrap="square" lIns="45700" tIns="45700" rIns="45700" bIns="45700" anchor="t" anchorCtr="0">
            <a:noAutofit/>
          </a:bodyPr>
          <a:lstStyle/>
          <a:p>
            <a:pPr marL="91440" lvl="0" indent="-129222" algn="l" rtl="0">
              <a:lnSpc>
                <a:spcPct val="90000"/>
              </a:lnSpc>
              <a:spcBef>
                <a:spcPts val="0"/>
              </a:spcBef>
              <a:spcAft>
                <a:spcPts val="0"/>
              </a:spcAft>
              <a:buSzPct val="100000"/>
              <a:buFont typeface="Courier New"/>
              <a:buChar char="o"/>
            </a:pPr>
            <a:r>
              <a:rPr lang="en-GB" sz="2400" dirty="0">
                <a:latin typeface="Sassoon Penpals" panose="02000400000000000000" pitchFamily="50" charset="0"/>
                <a:ea typeface="Arial"/>
                <a:cs typeface="Arial"/>
                <a:sym typeface="Arial"/>
              </a:rPr>
              <a:t>Write the word on paper, cut out each letter and put the word back together.</a:t>
            </a:r>
            <a:endParaRPr sz="2400" dirty="0">
              <a:latin typeface="Sassoon Penpals" panose="02000400000000000000" pitchFamily="50" charset="0"/>
            </a:endParaRPr>
          </a:p>
          <a:p>
            <a:pPr marL="91440" lvl="0" indent="-129222" algn="l" rtl="0">
              <a:lnSpc>
                <a:spcPct val="90000"/>
              </a:lnSpc>
              <a:spcBef>
                <a:spcPts val="1400"/>
              </a:spcBef>
              <a:spcAft>
                <a:spcPts val="0"/>
              </a:spcAft>
              <a:buSzPct val="100000"/>
              <a:buFont typeface="Courier New"/>
              <a:buChar char="o"/>
            </a:pPr>
            <a:r>
              <a:rPr lang="en-GB" sz="2400" dirty="0">
                <a:latin typeface="Sassoon Penpals" panose="02000400000000000000" pitchFamily="50" charset="0"/>
                <a:ea typeface="Arial"/>
                <a:cs typeface="Arial"/>
                <a:sym typeface="Arial"/>
              </a:rPr>
              <a:t>Write the word three times.  Trace over it in different colours.</a:t>
            </a:r>
            <a:endParaRPr sz="2400" dirty="0">
              <a:latin typeface="Sassoon Penpals" panose="02000400000000000000" pitchFamily="50" charset="0"/>
            </a:endParaRPr>
          </a:p>
          <a:p>
            <a:pPr marL="91440" lvl="0" indent="-129222" algn="l" rtl="0">
              <a:lnSpc>
                <a:spcPct val="90000"/>
              </a:lnSpc>
              <a:spcBef>
                <a:spcPts val="1400"/>
              </a:spcBef>
              <a:spcAft>
                <a:spcPts val="0"/>
              </a:spcAft>
              <a:buSzPct val="100000"/>
              <a:buFont typeface="Courier New"/>
              <a:buChar char="o"/>
            </a:pPr>
            <a:r>
              <a:rPr lang="en-GB" sz="2400" dirty="0">
                <a:latin typeface="Sassoon Penpals" panose="02000400000000000000" pitchFamily="50" charset="0"/>
                <a:ea typeface="Arial"/>
                <a:cs typeface="Arial"/>
                <a:sym typeface="Arial"/>
              </a:rPr>
              <a:t>Look, say, cover, visualise, write, check.</a:t>
            </a:r>
            <a:endParaRPr sz="2400" dirty="0">
              <a:latin typeface="Sassoon Penpals" panose="02000400000000000000" pitchFamily="50" charset="0"/>
            </a:endParaRPr>
          </a:p>
          <a:p>
            <a:pPr marL="91440" lvl="0" indent="-129222" algn="l" rtl="0">
              <a:lnSpc>
                <a:spcPct val="90000"/>
              </a:lnSpc>
              <a:spcBef>
                <a:spcPts val="1400"/>
              </a:spcBef>
              <a:spcAft>
                <a:spcPts val="0"/>
              </a:spcAft>
              <a:buSzPct val="100000"/>
              <a:buFont typeface="Courier New"/>
              <a:buChar char="o"/>
            </a:pPr>
            <a:r>
              <a:rPr lang="en-GB" sz="2400" dirty="0">
                <a:latin typeface="Sassoon Penpals" panose="02000400000000000000" pitchFamily="50" charset="0"/>
                <a:ea typeface="Arial"/>
                <a:cs typeface="Arial"/>
                <a:sym typeface="Arial"/>
              </a:rPr>
              <a:t>Play bingo with the words.</a:t>
            </a:r>
            <a:endParaRPr sz="2400" dirty="0">
              <a:latin typeface="Sassoon Penpals" panose="02000400000000000000" pitchFamily="50" charset="0"/>
            </a:endParaRPr>
          </a:p>
          <a:p>
            <a:pPr marL="91440" lvl="0" indent="-129222" algn="l" rtl="0">
              <a:lnSpc>
                <a:spcPct val="90000"/>
              </a:lnSpc>
              <a:spcBef>
                <a:spcPts val="1400"/>
              </a:spcBef>
              <a:spcAft>
                <a:spcPts val="0"/>
              </a:spcAft>
              <a:buSzPct val="100000"/>
              <a:buFont typeface="Courier New"/>
              <a:buChar char="o"/>
            </a:pPr>
            <a:r>
              <a:rPr lang="en-GB" sz="2400" dirty="0">
                <a:latin typeface="Sassoon Penpals" panose="02000400000000000000" pitchFamily="50" charset="0"/>
                <a:ea typeface="Arial"/>
                <a:cs typeface="Arial"/>
                <a:sym typeface="Arial"/>
              </a:rPr>
              <a:t>Small word inside the word </a:t>
            </a:r>
            <a:endParaRPr sz="2400" dirty="0">
              <a:latin typeface="Sassoon Penpals" panose="02000400000000000000" pitchFamily="50" charset="0"/>
            </a:endParaRPr>
          </a:p>
          <a:p>
            <a:pPr marL="91440" lvl="0" indent="-129222" algn="l" rtl="0">
              <a:lnSpc>
                <a:spcPct val="90000"/>
              </a:lnSpc>
              <a:spcBef>
                <a:spcPts val="1400"/>
              </a:spcBef>
              <a:spcAft>
                <a:spcPts val="0"/>
              </a:spcAft>
              <a:buSzPct val="100000"/>
              <a:buFont typeface="Courier New"/>
              <a:buChar char="o"/>
            </a:pPr>
            <a:r>
              <a:rPr lang="en-GB" sz="2400" dirty="0">
                <a:latin typeface="Sassoon Penpals" panose="02000400000000000000" pitchFamily="50" charset="0"/>
                <a:ea typeface="Arial"/>
                <a:cs typeface="Arial"/>
                <a:sym typeface="Arial"/>
              </a:rPr>
              <a:t>Write the word in a nonsense sentence.</a:t>
            </a:r>
            <a:endParaRPr sz="2400" dirty="0">
              <a:latin typeface="Sassoon Penpals" panose="02000400000000000000" pitchFamily="50" charset="0"/>
            </a:endParaRPr>
          </a:p>
          <a:p>
            <a:pPr marL="91440" lvl="0" indent="-129222" algn="l" rtl="0">
              <a:lnSpc>
                <a:spcPct val="90000"/>
              </a:lnSpc>
              <a:spcBef>
                <a:spcPts val="1400"/>
              </a:spcBef>
              <a:spcAft>
                <a:spcPts val="0"/>
              </a:spcAft>
              <a:buSzPct val="100000"/>
              <a:buFont typeface="Courier New"/>
              <a:buChar char="o"/>
            </a:pPr>
            <a:r>
              <a:rPr lang="en-GB" sz="2400" dirty="0">
                <a:latin typeface="Sassoon Penpals" panose="02000400000000000000" pitchFamily="50" charset="0"/>
                <a:ea typeface="Arial"/>
                <a:cs typeface="Arial"/>
                <a:sym typeface="Arial"/>
              </a:rPr>
              <a:t>Find words with similar patterns. e.g. the, them, they</a:t>
            </a:r>
            <a:endParaRPr sz="2400" dirty="0">
              <a:latin typeface="Sassoon Penpals" panose="02000400000000000000" pitchFamily="50" charset="0"/>
            </a:endParaRPr>
          </a:p>
          <a:p>
            <a:pPr marL="91440" lvl="0" indent="-129222" algn="l" rtl="0">
              <a:lnSpc>
                <a:spcPct val="90000"/>
              </a:lnSpc>
              <a:spcBef>
                <a:spcPts val="1400"/>
              </a:spcBef>
              <a:spcAft>
                <a:spcPts val="0"/>
              </a:spcAft>
              <a:buSzPct val="100000"/>
              <a:buFont typeface="Courier New"/>
              <a:buChar char="o"/>
            </a:pPr>
            <a:r>
              <a:rPr lang="en-GB" sz="2400" dirty="0">
                <a:latin typeface="Sassoon Penpals" panose="02000400000000000000" pitchFamily="50" charset="0"/>
                <a:ea typeface="Arial"/>
                <a:cs typeface="Arial"/>
                <a:sym typeface="Arial"/>
              </a:rPr>
              <a:t>Write the word, draw around the shape of the word and cut out.</a:t>
            </a:r>
            <a:endParaRPr sz="2400" dirty="0">
              <a:latin typeface="Sassoon Penpals" panose="02000400000000000000" pitchFamily="50" charset="0"/>
            </a:endParaRPr>
          </a:p>
          <a:p>
            <a:pPr marL="91440" lvl="0" indent="-129222" algn="l" rtl="0">
              <a:lnSpc>
                <a:spcPct val="90000"/>
              </a:lnSpc>
              <a:spcBef>
                <a:spcPts val="1400"/>
              </a:spcBef>
              <a:spcAft>
                <a:spcPts val="0"/>
              </a:spcAft>
              <a:buSzPct val="100000"/>
              <a:buFont typeface="Courier New"/>
              <a:buChar char="o"/>
            </a:pPr>
            <a:r>
              <a:rPr lang="en-GB" sz="2400" dirty="0">
                <a:latin typeface="Sassoon Penpals" panose="02000400000000000000" pitchFamily="50" charset="0"/>
                <a:ea typeface="Arial"/>
                <a:cs typeface="Arial"/>
                <a:sym typeface="Arial"/>
              </a:rPr>
              <a:t>Can you add </a:t>
            </a:r>
            <a:r>
              <a:rPr lang="en-GB" sz="2400" b="1" dirty="0" err="1">
                <a:latin typeface="Sassoon Penpals" panose="02000400000000000000" pitchFamily="50" charset="0"/>
                <a:ea typeface="Arial"/>
                <a:cs typeface="Arial"/>
                <a:sym typeface="Arial"/>
              </a:rPr>
              <a:t>ing</a:t>
            </a:r>
            <a:r>
              <a:rPr lang="en-GB" sz="2400" dirty="0">
                <a:latin typeface="Sassoon Penpals" panose="02000400000000000000" pitchFamily="50" charset="0"/>
                <a:ea typeface="Arial"/>
                <a:cs typeface="Arial"/>
                <a:sym typeface="Arial"/>
              </a:rPr>
              <a:t> or </a:t>
            </a:r>
            <a:r>
              <a:rPr lang="en-GB" sz="2400" b="1" dirty="0">
                <a:latin typeface="Sassoon Penpals" panose="02000400000000000000" pitchFamily="50" charset="0"/>
                <a:ea typeface="Arial"/>
                <a:cs typeface="Arial"/>
                <a:sym typeface="Arial"/>
              </a:rPr>
              <a:t>s </a:t>
            </a:r>
            <a:r>
              <a:rPr lang="en-GB" sz="2400" dirty="0">
                <a:latin typeface="Sassoon Penpals" panose="02000400000000000000" pitchFamily="50" charset="0"/>
                <a:ea typeface="Arial"/>
                <a:cs typeface="Arial"/>
                <a:sym typeface="Arial"/>
              </a:rPr>
              <a:t>to any words.</a:t>
            </a:r>
            <a:endParaRPr sz="2400" dirty="0">
              <a:latin typeface="Sassoon Penpals" panose="02000400000000000000" pitchFamily="50" charset="0"/>
            </a:endParaRPr>
          </a:p>
          <a:p>
            <a:pPr marL="91440" lvl="0" indent="0" algn="l" rtl="0">
              <a:lnSpc>
                <a:spcPct val="90000"/>
              </a:lnSpc>
              <a:spcBef>
                <a:spcPts val="1400"/>
              </a:spcBef>
              <a:spcAft>
                <a:spcPts val="0"/>
              </a:spcAft>
              <a:buSzPct val="100000"/>
              <a:buNone/>
            </a:pPr>
            <a:endParaRPr sz="2400" dirty="0">
              <a:latin typeface="Sassoon Penpals" panose="02000400000000000000" pitchFamily="50" charset="0"/>
            </a:endParaRPr>
          </a:p>
        </p:txBody>
      </p:sp>
      <p:sp>
        <p:nvSpPr>
          <p:cNvPr id="2" name="Rectangle 1"/>
          <p:cNvSpPr/>
          <p:nvPr/>
        </p:nvSpPr>
        <p:spPr>
          <a:xfrm>
            <a:off x="8333118" y="1759786"/>
            <a:ext cx="3789820" cy="1960537"/>
          </a:xfrm>
          <a:prstGeom prst="rect">
            <a:avLst/>
          </a:prstGeom>
        </p:spPr>
        <p:txBody>
          <a:bodyPr wrap="none">
            <a:spAutoFit/>
          </a:bodyPr>
          <a:lstStyle/>
          <a:p>
            <a:pPr marL="91440" lvl="0" indent="-129222">
              <a:lnSpc>
                <a:spcPct val="90000"/>
              </a:lnSpc>
              <a:spcBef>
                <a:spcPts val="1400"/>
              </a:spcBef>
              <a:buSzPct val="100000"/>
              <a:buFont typeface="Courier New"/>
              <a:buChar char="o"/>
            </a:pPr>
            <a:r>
              <a:rPr lang="en-GB" sz="2400" dirty="0">
                <a:latin typeface="Sassoon Penpals" panose="02000400000000000000" pitchFamily="50" charset="0"/>
              </a:rPr>
              <a:t>Put words into alphabetical order</a:t>
            </a:r>
            <a:r>
              <a:rPr lang="en-GB" sz="2400" dirty="0" smtClean="0">
                <a:latin typeface="Sassoon Penpals" panose="02000400000000000000" pitchFamily="50" charset="0"/>
              </a:rPr>
              <a:t>.</a:t>
            </a:r>
          </a:p>
          <a:p>
            <a:pPr marL="91440" lvl="0" indent="-129222">
              <a:lnSpc>
                <a:spcPct val="90000"/>
              </a:lnSpc>
              <a:spcBef>
                <a:spcPts val="1400"/>
              </a:spcBef>
              <a:buSzPct val="100000"/>
              <a:buFont typeface="Courier New"/>
              <a:buChar char="o"/>
            </a:pPr>
            <a:r>
              <a:rPr lang="en-GB" sz="2400" dirty="0" smtClean="0">
                <a:latin typeface="Sassoon Penpals" panose="02000400000000000000" pitchFamily="50" charset="0"/>
              </a:rPr>
              <a:t>Cosmic writing </a:t>
            </a:r>
          </a:p>
          <a:p>
            <a:pPr marL="91440" lvl="0" indent="-129222">
              <a:lnSpc>
                <a:spcPct val="90000"/>
              </a:lnSpc>
              <a:spcBef>
                <a:spcPts val="1400"/>
              </a:spcBef>
              <a:buSzPct val="100000"/>
              <a:buFont typeface="Courier New"/>
              <a:buChar char="o"/>
            </a:pPr>
            <a:r>
              <a:rPr lang="en-GB" sz="2400" dirty="0" smtClean="0">
                <a:latin typeface="Sassoon Penpals" panose="02000400000000000000" pitchFamily="50" charset="0"/>
              </a:rPr>
              <a:t>Write in playdough </a:t>
            </a:r>
          </a:p>
          <a:p>
            <a:pPr marL="91440" lvl="0" indent="-129222">
              <a:lnSpc>
                <a:spcPct val="90000"/>
              </a:lnSpc>
              <a:spcBef>
                <a:spcPts val="1400"/>
              </a:spcBef>
              <a:buSzPct val="100000"/>
              <a:buFont typeface="Courier New"/>
              <a:buChar char="o"/>
            </a:pPr>
            <a:endParaRPr lang="en-GB" sz="2400" dirty="0">
              <a:latin typeface="Sassoon Penpals" panose="02000400000000000000" pitchFamily="50" charset="0"/>
            </a:endParaRPr>
          </a:p>
        </p:txBody>
      </p:sp>
      <p:pic>
        <p:nvPicPr>
          <p:cNvPr id="2050" name="Picture 2" descr="This contains an image of: {{ pinTitl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2973" y="3259402"/>
            <a:ext cx="1680516" cy="225260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is contains an image of: {{ pinTitle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89684" y="3259402"/>
            <a:ext cx="2247900" cy="168592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his contains an image of: {{ pinTitle }}"/>
          <p:cNvPicPr>
            <a:picLocks noChangeAspect="1" noChangeArrowheads="1"/>
          </p:cNvPicPr>
          <p:nvPr/>
        </p:nvPicPr>
        <p:blipFill rotWithShape="1">
          <a:blip r:embed="rId5">
            <a:extLst>
              <a:ext uri="{28A0092B-C50C-407E-A947-70E740481C1C}">
                <a14:useLocalDpi xmlns:a14="http://schemas.microsoft.com/office/drawing/2010/main" val="0"/>
              </a:ext>
            </a:extLst>
          </a:blip>
          <a:srcRect t="73664" b="1392"/>
          <a:stretch/>
        </p:blipFill>
        <p:spPr bwMode="auto">
          <a:xfrm>
            <a:off x="4731891" y="3259402"/>
            <a:ext cx="2247900" cy="112143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his contains an image of: {{ pinTitle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986671" y="5000426"/>
            <a:ext cx="1755223" cy="1755224"/>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i.pinimg.com/564x/55/4e/49/554e49c19973bb4de13503bb08ed3694.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822116" y="5024895"/>
            <a:ext cx="1300822" cy="17307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25"/>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dirty="0"/>
              <a:t>REVISIT AND REVISE </a:t>
            </a:r>
            <a:endParaRPr dirty="0"/>
          </a:p>
        </p:txBody>
      </p:sp>
      <p:sp>
        <p:nvSpPr>
          <p:cNvPr id="274" name="Google Shape;274;p25"/>
          <p:cNvSpPr txBox="1">
            <a:spLocks noGrp="1"/>
          </p:cNvSpPr>
          <p:nvPr>
            <p:ph type="body" idx="1"/>
          </p:nvPr>
        </p:nvSpPr>
        <p:spPr>
          <a:xfrm>
            <a:off x="650317" y="1817106"/>
            <a:ext cx="9720073" cy="4023360"/>
          </a:xfrm>
          <a:prstGeom prst="rect">
            <a:avLst/>
          </a:prstGeom>
          <a:noFill/>
          <a:ln>
            <a:noFill/>
          </a:ln>
        </p:spPr>
        <p:txBody>
          <a:bodyPr spcFirstLastPara="1" wrap="square" lIns="45700" tIns="45700" rIns="45700" bIns="45700" anchor="t" anchorCtr="0">
            <a:normAutofit/>
          </a:bodyPr>
          <a:lstStyle/>
          <a:p>
            <a:pPr marL="91440" lvl="0" indent="-203200" algn="l" rtl="0">
              <a:lnSpc>
                <a:spcPct val="90000"/>
              </a:lnSpc>
              <a:spcBef>
                <a:spcPts val="0"/>
              </a:spcBef>
              <a:spcAft>
                <a:spcPts val="0"/>
              </a:spcAft>
              <a:buSzPts val="3200"/>
              <a:buFont typeface="Courier New"/>
              <a:buChar char="o"/>
            </a:pPr>
            <a:r>
              <a:rPr lang="en-GB" sz="2000" dirty="0">
                <a:latin typeface="Sassoon Penpals" panose="02000400000000000000" pitchFamily="50" charset="0"/>
                <a:ea typeface="Arial"/>
                <a:cs typeface="Arial"/>
                <a:sym typeface="Arial"/>
              </a:rPr>
              <a:t>Pass the bag – balls/pebbles/cards with taught phonemes</a:t>
            </a:r>
            <a:endParaRPr sz="1600" dirty="0">
              <a:latin typeface="Sassoon Penpals" panose="02000400000000000000" pitchFamily="50" charset="0"/>
            </a:endParaRPr>
          </a:p>
          <a:p>
            <a:pPr marL="91440" lvl="0" indent="-203200" algn="l" rtl="0">
              <a:lnSpc>
                <a:spcPct val="90000"/>
              </a:lnSpc>
              <a:spcBef>
                <a:spcPts val="1400"/>
              </a:spcBef>
              <a:spcAft>
                <a:spcPts val="0"/>
              </a:spcAft>
              <a:buSzPts val="3200"/>
              <a:buFont typeface="Courier New"/>
              <a:buChar char="o"/>
            </a:pPr>
            <a:r>
              <a:rPr lang="en-GB" sz="2000" dirty="0">
                <a:latin typeface="Sassoon Penpals" panose="02000400000000000000" pitchFamily="50" charset="0"/>
                <a:ea typeface="Arial"/>
                <a:cs typeface="Arial"/>
                <a:sym typeface="Arial"/>
              </a:rPr>
              <a:t>Grapheme dice</a:t>
            </a:r>
            <a:endParaRPr sz="1600" dirty="0">
              <a:latin typeface="Sassoon Penpals" panose="02000400000000000000" pitchFamily="50" charset="0"/>
            </a:endParaRPr>
          </a:p>
          <a:p>
            <a:pPr marL="91440" lvl="0" indent="-203200" algn="l" rtl="0">
              <a:lnSpc>
                <a:spcPct val="90000"/>
              </a:lnSpc>
              <a:spcBef>
                <a:spcPts val="1400"/>
              </a:spcBef>
              <a:spcAft>
                <a:spcPts val="0"/>
              </a:spcAft>
              <a:buSzPts val="3200"/>
              <a:buFont typeface="Courier New"/>
              <a:buChar char="o"/>
            </a:pPr>
            <a:r>
              <a:rPr lang="en-GB" sz="2000" dirty="0">
                <a:latin typeface="Sassoon Penpals" panose="02000400000000000000" pitchFamily="50" charset="0"/>
                <a:ea typeface="Arial"/>
                <a:cs typeface="Arial"/>
                <a:sym typeface="Arial"/>
              </a:rPr>
              <a:t>Objects: say the phoneme - show it on a phoneme fan, find the letter, write it on the white board</a:t>
            </a:r>
            <a:endParaRPr sz="1600" dirty="0">
              <a:latin typeface="Sassoon Penpals" panose="02000400000000000000" pitchFamily="50" charset="0"/>
            </a:endParaRPr>
          </a:p>
          <a:p>
            <a:pPr marL="91440" lvl="0" indent="-203200" algn="l" rtl="0">
              <a:lnSpc>
                <a:spcPct val="90000"/>
              </a:lnSpc>
              <a:spcBef>
                <a:spcPts val="1400"/>
              </a:spcBef>
              <a:spcAft>
                <a:spcPts val="0"/>
              </a:spcAft>
              <a:buSzPts val="3200"/>
              <a:buFont typeface="Courier New"/>
              <a:buChar char="o"/>
            </a:pPr>
            <a:r>
              <a:rPr lang="en-GB" sz="2000" dirty="0">
                <a:latin typeface="Sassoon Penpals" panose="02000400000000000000" pitchFamily="50" charset="0"/>
                <a:ea typeface="Arial"/>
                <a:cs typeface="Arial"/>
                <a:sym typeface="Arial"/>
              </a:rPr>
              <a:t>Beach ball key word recognition</a:t>
            </a:r>
            <a:endParaRPr sz="1600" dirty="0">
              <a:latin typeface="Sassoon Penpals" panose="02000400000000000000" pitchFamily="50" charset="0"/>
            </a:endParaRPr>
          </a:p>
          <a:p>
            <a:pPr marL="91440" lvl="0" indent="0" algn="l" rtl="0">
              <a:lnSpc>
                <a:spcPct val="90000"/>
              </a:lnSpc>
              <a:spcBef>
                <a:spcPts val="1400"/>
              </a:spcBef>
              <a:spcAft>
                <a:spcPts val="0"/>
              </a:spcAft>
              <a:buSzPts val="2200"/>
              <a:buNone/>
            </a:pPr>
            <a:endParaRPr sz="1600" dirty="0">
              <a:latin typeface="Sassoon Penpals" panose="02000400000000000000" pitchFamily="50" charset="0"/>
            </a:endParaRPr>
          </a:p>
        </p:txBody>
      </p:sp>
      <p:pic>
        <p:nvPicPr>
          <p:cNvPr id="3074" name="Picture 2" descr="Phonics Jenga. EYF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620" y="3700505"/>
            <a:ext cx="1483444" cy="222516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his contains an image of: {{ pinTitle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33761" y="3567248"/>
            <a:ext cx="2247900" cy="168592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his contains an image of: {{ pinTitle }}"/>
          <p:cNvPicPr>
            <a:picLocks noChangeAspect="1" noChangeArrowheads="1"/>
          </p:cNvPicPr>
          <p:nvPr/>
        </p:nvPicPr>
        <p:blipFill rotWithShape="1">
          <a:blip r:embed="rId5">
            <a:extLst>
              <a:ext uri="{28A0092B-C50C-407E-A947-70E740481C1C}">
                <a14:useLocalDpi xmlns:a14="http://schemas.microsoft.com/office/drawing/2010/main" val="0"/>
              </a:ext>
            </a:extLst>
          </a:blip>
          <a:srcRect t="57462"/>
          <a:stretch/>
        </p:blipFill>
        <p:spPr bwMode="auto">
          <a:xfrm>
            <a:off x="2143286" y="5305335"/>
            <a:ext cx="2238375" cy="143025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This contains an image of: {{ pinTitle }}"/>
          <p:cNvPicPr>
            <a:picLocks noChangeAspect="1" noChangeArrowheads="1"/>
          </p:cNvPicPr>
          <p:nvPr/>
        </p:nvPicPr>
        <p:blipFill rotWithShape="1">
          <a:blip r:embed="rId6">
            <a:extLst>
              <a:ext uri="{28A0092B-C50C-407E-A947-70E740481C1C}">
                <a14:useLocalDpi xmlns:a14="http://schemas.microsoft.com/office/drawing/2010/main" val="0"/>
              </a:ext>
            </a:extLst>
          </a:blip>
          <a:srcRect t="36648"/>
          <a:stretch/>
        </p:blipFill>
        <p:spPr bwMode="auto">
          <a:xfrm>
            <a:off x="4600358" y="3345163"/>
            <a:ext cx="2238375" cy="213009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This contains an image of: {{ pinTitle }}"/>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20250" y="368236"/>
            <a:ext cx="2247900" cy="1933576"/>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his contains an image of: {{ pinTitle }}"/>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75095" y="2467453"/>
            <a:ext cx="2247900" cy="168592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9"/>
          <a:stretch>
            <a:fillRect/>
          </a:stretch>
        </p:blipFill>
        <p:spPr>
          <a:xfrm>
            <a:off x="7132964" y="3227359"/>
            <a:ext cx="2247900" cy="2247900"/>
          </a:xfrm>
          <a:prstGeom prst="rect">
            <a:avLst/>
          </a:prstGeom>
        </p:spPr>
      </p:pic>
      <p:pic>
        <p:nvPicPr>
          <p:cNvPr id="3" name="Picture 2"/>
          <p:cNvPicPr>
            <a:picLocks noChangeAspect="1"/>
          </p:cNvPicPr>
          <p:nvPr/>
        </p:nvPicPr>
        <p:blipFill>
          <a:blip r:embed="rId10"/>
          <a:stretch>
            <a:fillRect/>
          </a:stretch>
        </p:blipFill>
        <p:spPr>
          <a:xfrm>
            <a:off x="10017048" y="4204369"/>
            <a:ext cx="1694520" cy="2541780"/>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30"/>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dirty="0"/>
              <a:t>RESOURCES </a:t>
            </a:r>
            <a:endParaRPr dirty="0"/>
          </a:p>
        </p:txBody>
      </p:sp>
      <p:sp>
        <p:nvSpPr>
          <p:cNvPr id="2" name="TextBox 1"/>
          <p:cNvSpPr txBox="1"/>
          <p:nvPr/>
        </p:nvSpPr>
        <p:spPr>
          <a:xfrm>
            <a:off x="828136" y="2242868"/>
            <a:ext cx="8453887" cy="3108543"/>
          </a:xfrm>
          <a:prstGeom prst="rect">
            <a:avLst/>
          </a:prstGeom>
          <a:noFill/>
        </p:spPr>
        <p:txBody>
          <a:bodyPr wrap="square" rtlCol="0">
            <a:spAutoFit/>
          </a:bodyPr>
          <a:lstStyle/>
          <a:p>
            <a:r>
              <a:rPr lang="en-GB" sz="2800" dirty="0" smtClean="0">
                <a:latin typeface="Sassoon Penpals" panose="02000400000000000000" pitchFamily="50" charset="0"/>
              </a:rPr>
              <a:t> - Phonics Queen </a:t>
            </a:r>
          </a:p>
          <a:p>
            <a:pPr marL="285750" indent="-285750">
              <a:buFontTx/>
              <a:buChar char="-"/>
            </a:pPr>
            <a:r>
              <a:rPr lang="en-GB" sz="2800" dirty="0" smtClean="0">
                <a:latin typeface="Sassoon Penpals" panose="02000400000000000000" pitchFamily="50" charset="0"/>
              </a:rPr>
              <a:t>Phonics family </a:t>
            </a:r>
          </a:p>
          <a:p>
            <a:pPr marL="285750" indent="-285750">
              <a:buFontTx/>
              <a:buChar char="-"/>
            </a:pPr>
            <a:r>
              <a:rPr lang="en-GB" sz="2800" dirty="0" smtClean="0">
                <a:latin typeface="Sassoon Penpals" panose="02000400000000000000" pitchFamily="50" charset="0"/>
              </a:rPr>
              <a:t>Phonics frolics </a:t>
            </a:r>
          </a:p>
          <a:p>
            <a:pPr marL="285750" indent="-285750">
              <a:buFontTx/>
              <a:buChar char="-"/>
            </a:pPr>
            <a:r>
              <a:rPr lang="en-GB" sz="2800" dirty="0" smtClean="0">
                <a:latin typeface="Sassoon Penpals" panose="02000400000000000000" pitchFamily="50" charset="0"/>
              </a:rPr>
              <a:t>Phonics made easy </a:t>
            </a:r>
          </a:p>
          <a:p>
            <a:pPr marL="285750" indent="-285750">
              <a:buFontTx/>
              <a:buChar char="-"/>
            </a:pPr>
            <a:r>
              <a:rPr lang="en-GB" sz="2800" dirty="0" smtClean="0">
                <a:latin typeface="Sassoon Penpals" panose="02000400000000000000" pitchFamily="50" charset="0"/>
              </a:rPr>
              <a:t>Physical phonics activities </a:t>
            </a:r>
          </a:p>
          <a:p>
            <a:pPr marL="285750" indent="-285750">
              <a:buFontTx/>
              <a:buChar char="-"/>
            </a:pPr>
            <a:r>
              <a:rPr lang="en-GB" sz="2800" dirty="0" smtClean="0">
                <a:latin typeface="Sassoon Penpals" panose="02000400000000000000" pitchFamily="50" charset="0"/>
              </a:rPr>
              <a:t>All things phonics </a:t>
            </a:r>
          </a:p>
          <a:p>
            <a:pPr marL="285750" indent="-285750">
              <a:buFontTx/>
              <a:buChar char="-"/>
            </a:pPr>
            <a:endParaRPr lang="en-GB" sz="2800" dirty="0">
              <a:latin typeface="Sassoon Penpals" panose="02000400000000000000" pitchFamily="50" charset="0"/>
            </a:endParaRPr>
          </a:p>
        </p:txBody>
      </p:sp>
      <p:sp>
        <p:nvSpPr>
          <p:cNvPr id="3" name="AutoShape 2" descr="Facebook - Simple English Wikipedia, the free encycloped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3"/>
          <a:stretch>
            <a:fillRect/>
          </a:stretch>
        </p:blipFill>
        <p:spPr>
          <a:xfrm>
            <a:off x="6703598" y="1335024"/>
            <a:ext cx="2019623" cy="2019623"/>
          </a:xfrm>
          <a:prstGeom prst="rect">
            <a:avLst/>
          </a:prstGeom>
        </p:spPr>
      </p:pic>
      <p:sp>
        <p:nvSpPr>
          <p:cNvPr id="5" name="AutoShape 4" descr="Instagram: A guide for parent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4"/>
          <a:stretch>
            <a:fillRect/>
          </a:stretch>
        </p:blipFill>
        <p:spPr>
          <a:xfrm>
            <a:off x="9672637" y="3310574"/>
            <a:ext cx="2143125" cy="2143125"/>
          </a:xfrm>
          <a:prstGeom prst="rect">
            <a:avLst/>
          </a:prstGeom>
        </p:spPr>
      </p:pic>
      <p:pic>
        <p:nvPicPr>
          <p:cNvPr id="5126" name="Picture 6" descr="Pinterest: A guide for parent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34551" y="4357920"/>
            <a:ext cx="2191558" cy="219155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6"/>
          <p:cNvSpPr txBox="1">
            <a:spLocks noGrp="1"/>
          </p:cNvSpPr>
          <p:nvPr>
            <p:ph type="title"/>
          </p:nvPr>
        </p:nvSpPr>
        <p:spPr>
          <a:xfrm>
            <a:off x="689308" y="345956"/>
            <a:ext cx="4876340"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dirty="0"/>
              <a:t>READ/BLEND </a:t>
            </a:r>
            <a:endParaRPr dirty="0"/>
          </a:p>
        </p:txBody>
      </p:sp>
      <p:sp>
        <p:nvSpPr>
          <p:cNvPr id="281" name="Google Shape;281;p26"/>
          <p:cNvSpPr txBox="1">
            <a:spLocks noGrp="1"/>
          </p:cNvSpPr>
          <p:nvPr>
            <p:ph type="body" idx="1"/>
          </p:nvPr>
        </p:nvSpPr>
        <p:spPr>
          <a:xfrm>
            <a:off x="312928" y="2084832"/>
            <a:ext cx="4320031" cy="4397248"/>
          </a:xfrm>
          <a:prstGeom prst="rect">
            <a:avLst/>
          </a:prstGeom>
          <a:noFill/>
          <a:ln>
            <a:noFill/>
          </a:ln>
        </p:spPr>
        <p:txBody>
          <a:bodyPr spcFirstLastPara="1" wrap="square" lIns="45700" tIns="45700" rIns="45700" bIns="45700" anchor="t" anchorCtr="0">
            <a:normAutofit fontScale="47500" lnSpcReduction="20000"/>
          </a:bodyPr>
          <a:lstStyle/>
          <a:p>
            <a:pPr marL="91440" lvl="0" indent="-102552" algn="l" rtl="0">
              <a:lnSpc>
                <a:spcPct val="90000"/>
              </a:lnSpc>
              <a:spcBef>
                <a:spcPts val="0"/>
              </a:spcBef>
              <a:spcAft>
                <a:spcPts val="0"/>
              </a:spcAft>
              <a:buSzPct val="100000"/>
              <a:buFont typeface="Courier New"/>
              <a:buChar char="o"/>
            </a:pPr>
            <a:r>
              <a:rPr lang="en-GB" sz="3400" dirty="0">
                <a:latin typeface="Sassoon Penpals" panose="02000400000000000000" pitchFamily="50" charset="0"/>
                <a:ea typeface="Arial"/>
                <a:cs typeface="Arial"/>
                <a:sym typeface="Arial"/>
              </a:rPr>
              <a:t>Reading names</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Book titles / using favourite books </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Word match using cards and objects</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Sound buttons</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Captions</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Lists</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Notes</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Letters</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Envelope</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Instructions</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Tabards / full circle</a:t>
            </a:r>
            <a:endParaRPr dirty="0">
              <a:latin typeface="Sassoon Penpals" panose="02000400000000000000" pitchFamily="50" charset="0"/>
            </a:endParaRPr>
          </a:p>
          <a:p>
            <a:pPr marL="91440" lvl="0" indent="-102552" algn="l" rtl="0">
              <a:lnSpc>
                <a:spcPct val="90000"/>
              </a:lnSpc>
              <a:spcBef>
                <a:spcPts val="1400"/>
              </a:spcBef>
              <a:spcAft>
                <a:spcPts val="0"/>
              </a:spcAft>
              <a:buSzPct val="100000"/>
              <a:buFont typeface="Courier New"/>
              <a:buChar char="o"/>
            </a:pPr>
            <a:r>
              <a:rPr lang="en-GB" sz="3400" dirty="0">
                <a:latin typeface="Sassoon Penpals" panose="02000400000000000000" pitchFamily="50" charset="0"/>
                <a:ea typeface="Arial"/>
                <a:cs typeface="Arial"/>
                <a:sym typeface="Arial"/>
              </a:rPr>
              <a:t>Paired reading of words / word sorts</a:t>
            </a:r>
            <a:endParaRPr dirty="0">
              <a:latin typeface="Sassoon Penpals" panose="02000400000000000000" pitchFamily="50" charset="0"/>
            </a:endParaRPr>
          </a:p>
          <a:p>
            <a:pPr marL="91440" lvl="0" indent="-25082" algn="l" rtl="0">
              <a:lnSpc>
                <a:spcPct val="90000"/>
              </a:lnSpc>
              <a:spcBef>
                <a:spcPts val="1400"/>
              </a:spcBef>
              <a:spcAft>
                <a:spcPts val="0"/>
              </a:spcAft>
              <a:buSzPct val="100000"/>
              <a:buNone/>
            </a:pPr>
            <a:endParaRPr dirty="0">
              <a:latin typeface="Sassoon Penpals" panose="02000400000000000000" pitchFamily="50" charset="0"/>
            </a:endParaRPr>
          </a:p>
        </p:txBody>
      </p:sp>
      <p:sp>
        <p:nvSpPr>
          <p:cNvPr id="282" name="Google Shape;282;p26"/>
          <p:cNvSpPr txBox="1"/>
          <p:nvPr/>
        </p:nvSpPr>
        <p:spPr>
          <a:xfrm>
            <a:off x="6525768" y="274184"/>
            <a:ext cx="5895982" cy="1499616"/>
          </a:xfrm>
          <a:prstGeom prst="rect">
            <a:avLst/>
          </a:prstGeom>
          <a:noFill/>
          <a:ln>
            <a:noFill/>
          </a:ln>
        </p:spPr>
        <p:txBody>
          <a:bodyPr spcFirstLastPara="1" wrap="square" lIns="91425" tIns="45700" rIns="91425" bIns="45700" anchor="ctr" anchorCtr="0">
            <a:normAutofit/>
          </a:bodyPr>
          <a:lstStyle/>
          <a:p>
            <a:pPr marL="0" marR="0" lvl="0" indent="0" algn="l" rtl="0">
              <a:lnSpc>
                <a:spcPct val="80000"/>
              </a:lnSpc>
              <a:spcBef>
                <a:spcPts val="0"/>
              </a:spcBef>
              <a:spcAft>
                <a:spcPts val="0"/>
              </a:spcAft>
              <a:buClr>
                <a:srgbClr val="0C0C0C"/>
              </a:buClr>
              <a:buSzPts val="5000"/>
              <a:buFont typeface="Twentieth Century"/>
              <a:buNone/>
            </a:pPr>
            <a:r>
              <a:rPr lang="en-GB" sz="5000" cap="none">
                <a:solidFill>
                  <a:srgbClr val="0C0C0C"/>
                </a:solidFill>
                <a:latin typeface="Twentieth Century"/>
                <a:ea typeface="Twentieth Century"/>
                <a:cs typeface="Twentieth Century"/>
                <a:sym typeface="Twentieth Century"/>
              </a:rPr>
              <a:t>SPELL/SEGMENT</a:t>
            </a:r>
            <a:endParaRPr/>
          </a:p>
        </p:txBody>
      </p:sp>
      <p:sp>
        <p:nvSpPr>
          <p:cNvPr id="283" name="Google Shape;283;p26"/>
          <p:cNvSpPr txBox="1"/>
          <p:nvPr/>
        </p:nvSpPr>
        <p:spPr>
          <a:xfrm>
            <a:off x="6038088" y="1606311"/>
            <a:ext cx="4833112" cy="4023360"/>
          </a:xfrm>
          <a:prstGeom prst="rect">
            <a:avLst/>
          </a:prstGeom>
          <a:noFill/>
          <a:ln>
            <a:noFill/>
          </a:ln>
        </p:spPr>
        <p:txBody>
          <a:bodyPr spcFirstLastPara="1" wrap="square" lIns="45700" tIns="45700" rIns="45700" bIns="45700" anchor="t" anchorCtr="0">
            <a:normAutofit/>
          </a:bodyPr>
          <a:lstStyle/>
          <a:p>
            <a:pPr marL="91440" marR="0" lvl="0" indent="-91440" algn="l" rtl="0">
              <a:lnSpc>
                <a:spcPct val="90000"/>
              </a:lnSpc>
              <a:spcBef>
                <a:spcPts val="0"/>
              </a:spcBef>
              <a:spcAft>
                <a:spcPts val="0"/>
              </a:spcAft>
              <a:buClr>
                <a:schemeClr val="accent1"/>
              </a:buClr>
              <a:buSzPts val="1400"/>
              <a:buFont typeface="Courier New"/>
              <a:buChar char="o"/>
            </a:pPr>
            <a:r>
              <a:rPr lang="en-GB" sz="1800" dirty="0">
                <a:solidFill>
                  <a:schemeClr val="dk1"/>
                </a:solidFill>
                <a:latin typeface="Sassoon Penpals" panose="02000400000000000000" pitchFamily="50" charset="0"/>
                <a:sym typeface="Arial"/>
              </a:rPr>
              <a:t>Phoneme fingers</a:t>
            </a:r>
            <a:endParaRPr sz="18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1400"/>
              <a:buFont typeface="Courier New"/>
              <a:buChar char="o"/>
            </a:pPr>
            <a:r>
              <a:rPr lang="en-GB" sz="1800" dirty="0">
                <a:solidFill>
                  <a:schemeClr val="dk1"/>
                </a:solidFill>
                <a:latin typeface="Sassoon Penpals" panose="02000400000000000000" pitchFamily="50" charset="0"/>
                <a:sym typeface="Arial"/>
              </a:rPr>
              <a:t>Letter tiles make words</a:t>
            </a:r>
            <a:endParaRPr sz="18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1400"/>
              <a:buFont typeface="Courier New"/>
              <a:buChar char="o"/>
            </a:pPr>
            <a:r>
              <a:rPr lang="en-GB" sz="1800" dirty="0">
                <a:solidFill>
                  <a:schemeClr val="dk1"/>
                </a:solidFill>
                <a:latin typeface="Sassoon Penpals" panose="02000400000000000000" pitchFamily="50" charset="0"/>
                <a:sym typeface="Arial"/>
              </a:rPr>
              <a:t>Magnetic letters make words</a:t>
            </a:r>
            <a:endParaRPr sz="18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1400"/>
              <a:buFont typeface="Courier New"/>
              <a:buChar char="o"/>
            </a:pPr>
            <a:r>
              <a:rPr lang="en-GB" sz="1800" dirty="0">
                <a:solidFill>
                  <a:schemeClr val="dk1"/>
                </a:solidFill>
                <a:latin typeface="Sassoon Penpals" panose="02000400000000000000" pitchFamily="50" charset="0"/>
                <a:sym typeface="Arial"/>
              </a:rPr>
              <a:t>Grapheme pebbles make words</a:t>
            </a:r>
            <a:endParaRPr sz="18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1400"/>
              <a:buFont typeface="Courier New"/>
              <a:buChar char="o"/>
            </a:pPr>
            <a:r>
              <a:rPr lang="en-GB" sz="1800" dirty="0">
                <a:solidFill>
                  <a:schemeClr val="dk1"/>
                </a:solidFill>
                <a:latin typeface="Sassoon Penpals" panose="02000400000000000000" pitchFamily="50" charset="0"/>
                <a:sym typeface="Arial"/>
              </a:rPr>
              <a:t>Full circle</a:t>
            </a:r>
            <a:endParaRPr sz="18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1400"/>
              <a:buFont typeface="Courier New"/>
              <a:buChar char="o"/>
            </a:pPr>
            <a:r>
              <a:rPr lang="en-GB" sz="1800" dirty="0">
                <a:solidFill>
                  <a:schemeClr val="dk1"/>
                </a:solidFill>
                <a:latin typeface="Sassoon Penpals" panose="02000400000000000000" pitchFamily="50" charset="0"/>
                <a:sym typeface="Arial"/>
              </a:rPr>
              <a:t>Whiteboards – write words, phrase, sentence (link to puppet, story title etc. where possible)</a:t>
            </a:r>
            <a:endParaRPr sz="18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1400"/>
              <a:buFont typeface="Courier New"/>
              <a:buChar char="o"/>
            </a:pPr>
            <a:r>
              <a:rPr lang="en-GB" sz="1800" dirty="0">
                <a:solidFill>
                  <a:schemeClr val="dk1"/>
                </a:solidFill>
                <a:latin typeface="Sassoon Penpals" panose="02000400000000000000" pitchFamily="50" charset="0"/>
                <a:sym typeface="Arial"/>
              </a:rPr>
              <a:t>Labels  </a:t>
            </a:r>
            <a:endParaRPr sz="18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1400"/>
              <a:buFont typeface="Courier New"/>
              <a:buChar char="o"/>
            </a:pPr>
            <a:r>
              <a:rPr lang="en-GB" sz="1800" dirty="0">
                <a:solidFill>
                  <a:schemeClr val="dk1"/>
                </a:solidFill>
                <a:latin typeface="Sassoon Penpals" panose="02000400000000000000" pitchFamily="50" charset="0"/>
                <a:sym typeface="Arial"/>
              </a:rPr>
              <a:t>Signs </a:t>
            </a:r>
            <a:endParaRPr sz="1800" dirty="0">
              <a:latin typeface="Sassoon Penpals" panose="02000400000000000000" pitchFamily="50" charset="0"/>
            </a:endParaRPr>
          </a:p>
          <a:p>
            <a:pPr marL="91440" marR="0" lvl="0" indent="-91440" algn="l" rtl="0">
              <a:lnSpc>
                <a:spcPct val="90000"/>
              </a:lnSpc>
              <a:spcBef>
                <a:spcPts val="1400"/>
              </a:spcBef>
              <a:spcAft>
                <a:spcPts val="0"/>
              </a:spcAft>
              <a:buClr>
                <a:schemeClr val="accent1"/>
              </a:buClr>
              <a:buSzPts val="1400"/>
              <a:buFont typeface="Courier New"/>
              <a:buChar char="o"/>
            </a:pPr>
            <a:r>
              <a:rPr lang="en-GB" sz="1800" dirty="0">
                <a:solidFill>
                  <a:schemeClr val="dk1"/>
                </a:solidFill>
                <a:latin typeface="Sassoon Penpals" panose="02000400000000000000" pitchFamily="50" charset="0"/>
                <a:sym typeface="Arial"/>
              </a:rPr>
              <a:t>Sentences / silly sentences</a:t>
            </a:r>
            <a:endParaRPr sz="1800" dirty="0">
              <a:latin typeface="Sassoon Penpals" panose="02000400000000000000" pitchFamily="50" charset="0"/>
            </a:endParaRPr>
          </a:p>
          <a:p>
            <a:pPr marL="91440" marR="0" lvl="0" indent="0" algn="l" rtl="0">
              <a:lnSpc>
                <a:spcPct val="90000"/>
              </a:lnSpc>
              <a:spcBef>
                <a:spcPts val="1400"/>
              </a:spcBef>
              <a:spcAft>
                <a:spcPts val="0"/>
              </a:spcAft>
              <a:buClr>
                <a:schemeClr val="accent1"/>
              </a:buClr>
              <a:buSzPts val="2200"/>
              <a:buFont typeface="Twentieth Century"/>
              <a:buNone/>
            </a:pPr>
            <a:endParaRPr sz="2800" dirty="0">
              <a:solidFill>
                <a:schemeClr val="dk1"/>
              </a:solidFill>
              <a:latin typeface="Sassoon Penpals" panose="02000400000000000000" pitchFamily="50" charset="0"/>
              <a:ea typeface="Twentieth Century"/>
              <a:cs typeface="Twentieth Century"/>
              <a:sym typeface="Twentieth Century"/>
            </a:endParaRPr>
          </a:p>
        </p:txBody>
      </p:sp>
      <p:pic>
        <p:nvPicPr>
          <p:cNvPr id="2" name="Picture 1"/>
          <p:cNvPicPr>
            <a:picLocks noChangeAspect="1"/>
          </p:cNvPicPr>
          <p:nvPr/>
        </p:nvPicPr>
        <p:blipFill>
          <a:blip r:embed="rId3"/>
          <a:stretch>
            <a:fillRect/>
          </a:stretch>
        </p:blipFill>
        <p:spPr>
          <a:xfrm>
            <a:off x="3201924" y="1606311"/>
            <a:ext cx="1197548" cy="1684686"/>
          </a:xfrm>
          <a:prstGeom prst="rect">
            <a:avLst/>
          </a:prstGeom>
        </p:spPr>
      </p:pic>
      <p:pic>
        <p:nvPicPr>
          <p:cNvPr id="4098" name="Picture 2" descr="This contains an image of: {{ pinTitle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27284" y="3279641"/>
            <a:ext cx="1338420" cy="200763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This contains an image of: {{ pinTitle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5780" y="3355902"/>
            <a:ext cx="1863000" cy="185510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balancedlitdiet ---&gt; &quot;Drive-Thru Blending&quot;. Get students excited about phonics! Children say letter-sounds as they 'driving a car' through them and blend them. It's incredible to see how quickly this decoding game catches 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1924" y="5227954"/>
            <a:ext cx="1674798" cy="167479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7"/>
          <a:srcRect b="35250"/>
          <a:stretch/>
        </p:blipFill>
        <p:spPr>
          <a:xfrm>
            <a:off x="8735636" y="1528900"/>
            <a:ext cx="1621414" cy="1577027"/>
          </a:xfrm>
          <a:prstGeom prst="rect">
            <a:avLst/>
          </a:prstGeom>
        </p:spPr>
      </p:pic>
      <p:pic>
        <p:nvPicPr>
          <p:cNvPr id="4104" name="Picture 8" descr="Musical reading chairs is THE BEST GAME EVER - click for directions"/>
          <p:cNvPicPr>
            <a:picLocks noChangeAspect="1" noChangeArrowheads="1"/>
          </p:cNvPicPr>
          <p:nvPr/>
        </p:nvPicPr>
        <p:blipFill rotWithShape="1">
          <a:blip r:embed="rId8">
            <a:extLst>
              <a:ext uri="{28A0092B-C50C-407E-A947-70E740481C1C}">
                <a14:useLocalDpi xmlns:a14="http://schemas.microsoft.com/office/drawing/2010/main" val="0"/>
              </a:ext>
            </a:extLst>
          </a:blip>
          <a:srcRect b="33009"/>
          <a:stretch/>
        </p:blipFill>
        <p:spPr bwMode="auto">
          <a:xfrm>
            <a:off x="5167082" y="5629671"/>
            <a:ext cx="1269572" cy="1131596"/>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This contains an image of: {{ pinTitle }}"/>
          <p:cNvPicPr>
            <a:picLocks noChangeAspect="1" noChangeArrowheads="1"/>
          </p:cNvPicPr>
          <p:nvPr/>
        </p:nvPicPr>
        <p:blipFill rotWithShape="1">
          <a:blip r:embed="rId9">
            <a:extLst>
              <a:ext uri="{28A0092B-C50C-407E-A947-70E740481C1C}">
                <a14:useLocalDpi xmlns:a14="http://schemas.microsoft.com/office/drawing/2010/main" val="0"/>
              </a:ext>
            </a:extLst>
          </a:blip>
          <a:srcRect t="75062"/>
          <a:stretch/>
        </p:blipFill>
        <p:spPr bwMode="auto">
          <a:xfrm>
            <a:off x="8075271" y="5635385"/>
            <a:ext cx="3268370" cy="1222615"/>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Sorting words and pictures by their phase three phonics initial sound. EYFS"/>
          <p:cNvPicPr>
            <a:picLocks noChangeAspect="1" noChangeArrowheads="1"/>
          </p:cNvPicPr>
          <p:nvPr/>
        </p:nvPicPr>
        <p:blipFill rotWithShape="1">
          <a:blip r:embed="rId10">
            <a:extLst>
              <a:ext uri="{28A0092B-C50C-407E-A947-70E740481C1C}">
                <a14:useLocalDpi xmlns:a14="http://schemas.microsoft.com/office/drawing/2010/main" val="0"/>
              </a:ext>
            </a:extLst>
          </a:blip>
          <a:srcRect b="31752"/>
          <a:stretch/>
        </p:blipFill>
        <p:spPr bwMode="auto">
          <a:xfrm>
            <a:off x="10192565" y="4111266"/>
            <a:ext cx="1357270" cy="1389469"/>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This contains an image of: {{ pinTitle }}"/>
          <p:cNvPicPr>
            <a:picLocks noChangeAspect="1" noChangeArrowheads="1"/>
          </p:cNvPicPr>
          <p:nvPr/>
        </p:nvPicPr>
        <p:blipFill rotWithShape="1">
          <a:blip r:embed="rId11">
            <a:extLst>
              <a:ext uri="{28A0092B-C50C-407E-A947-70E740481C1C}">
                <a14:useLocalDpi xmlns:a14="http://schemas.microsoft.com/office/drawing/2010/main" val="0"/>
              </a:ext>
            </a:extLst>
          </a:blip>
          <a:srcRect t="39008"/>
          <a:stretch/>
        </p:blipFill>
        <p:spPr bwMode="auto">
          <a:xfrm>
            <a:off x="10633026" y="1901377"/>
            <a:ext cx="1399540" cy="17072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29"/>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GAMES AND ACTIVITIES </a:t>
            </a:r>
            <a:endParaRPr/>
          </a:p>
        </p:txBody>
      </p:sp>
      <p:pic>
        <p:nvPicPr>
          <p:cNvPr id="305" name="Google Shape;305;p29"/>
          <p:cNvPicPr preferRelativeResize="0"/>
          <p:nvPr/>
        </p:nvPicPr>
        <p:blipFill rotWithShape="1">
          <a:blip r:embed="rId3">
            <a:alphaModFix/>
          </a:blip>
          <a:srcRect r="9322" b="10000"/>
          <a:stretch/>
        </p:blipFill>
        <p:spPr>
          <a:xfrm>
            <a:off x="9912856" y="280415"/>
            <a:ext cx="2050037" cy="3052065"/>
          </a:xfrm>
          <a:prstGeom prst="rect">
            <a:avLst/>
          </a:prstGeom>
          <a:noFill/>
          <a:ln>
            <a:noFill/>
          </a:ln>
        </p:spPr>
      </p:pic>
      <p:pic>
        <p:nvPicPr>
          <p:cNvPr id="306" name="Google Shape;306;p29"/>
          <p:cNvPicPr preferRelativeResize="0"/>
          <p:nvPr/>
        </p:nvPicPr>
        <p:blipFill rotWithShape="1">
          <a:blip r:embed="rId4">
            <a:alphaModFix/>
          </a:blip>
          <a:srcRect l="-1" r="770" b="10000"/>
          <a:stretch/>
        </p:blipFill>
        <p:spPr>
          <a:xfrm>
            <a:off x="9846310" y="3593096"/>
            <a:ext cx="2183130" cy="2980952"/>
          </a:xfrm>
          <a:prstGeom prst="rect">
            <a:avLst/>
          </a:prstGeom>
          <a:noFill/>
          <a:ln>
            <a:noFill/>
          </a:ln>
        </p:spPr>
      </p:pic>
      <p:pic>
        <p:nvPicPr>
          <p:cNvPr id="307" name="Google Shape;307;p29"/>
          <p:cNvPicPr preferRelativeResize="0"/>
          <p:nvPr/>
        </p:nvPicPr>
        <p:blipFill rotWithShape="1">
          <a:blip r:embed="rId5">
            <a:alphaModFix/>
          </a:blip>
          <a:srcRect/>
          <a:stretch/>
        </p:blipFill>
        <p:spPr>
          <a:xfrm>
            <a:off x="1024128" y="2084832"/>
            <a:ext cx="2092960" cy="2092960"/>
          </a:xfrm>
          <a:prstGeom prst="rect">
            <a:avLst/>
          </a:prstGeom>
          <a:noFill/>
          <a:ln>
            <a:noFill/>
          </a:ln>
        </p:spPr>
      </p:pic>
      <p:pic>
        <p:nvPicPr>
          <p:cNvPr id="308" name="Google Shape;308;p29"/>
          <p:cNvPicPr preferRelativeResize="0"/>
          <p:nvPr/>
        </p:nvPicPr>
        <p:blipFill rotWithShape="1">
          <a:blip r:embed="rId6">
            <a:alphaModFix/>
          </a:blip>
          <a:srcRect/>
          <a:stretch/>
        </p:blipFill>
        <p:spPr>
          <a:xfrm>
            <a:off x="2538185" y="4055888"/>
            <a:ext cx="2055368" cy="2055368"/>
          </a:xfrm>
          <a:prstGeom prst="rect">
            <a:avLst/>
          </a:prstGeom>
          <a:noFill/>
          <a:ln>
            <a:noFill/>
          </a:ln>
        </p:spPr>
      </p:pic>
      <p:pic>
        <p:nvPicPr>
          <p:cNvPr id="309" name="Google Shape;309;p29"/>
          <p:cNvPicPr preferRelativeResize="0"/>
          <p:nvPr/>
        </p:nvPicPr>
        <p:blipFill rotWithShape="1">
          <a:blip r:embed="rId7">
            <a:alphaModFix/>
          </a:blip>
          <a:srcRect/>
          <a:stretch/>
        </p:blipFill>
        <p:spPr>
          <a:xfrm>
            <a:off x="4357242" y="2061078"/>
            <a:ext cx="2157730" cy="2140468"/>
          </a:xfrm>
          <a:prstGeom prst="rect">
            <a:avLst/>
          </a:prstGeom>
          <a:noFill/>
          <a:ln>
            <a:noFill/>
          </a:ln>
        </p:spPr>
      </p:pic>
      <p:pic>
        <p:nvPicPr>
          <p:cNvPr id="310" name="Google Shape;310;p29"/>
          <p:cNvPicPr preferRelativeResize="0"/>
          <p:nvPr/>
        </p:nvPicPr>
        <p:blipFill rotWithShape="1">
          <a:blip r:embed="rId8">
            <a:alphaModFix/>
          </a:blip>
          <a:srcRect/>
          <a:stretch/>
        </p:blipFill>
        <p:spPr>
          <a:xfrm>
            <a:off x="6324965" y="3971238"/>
            <a:ext cx="2370326" cy="2370326"/>
          </a:xfrm>
          <a:prstGeom prst="rect">
            <a:avLst/>
          </a:prstGeom>
          <a:noFill/>
          <a:ln>
            <a:noFill/>
          </a:ln>
        </p:spPr>
      </p:pic>
      <p:sp>
        <p:nvSpPr>
          <p:cNvPr id="311" name="Google Shape;311;p29"/>
          <p:cNvSpPr/>
          <p:nvPr/>
        </p:nvSpPr>
        <p:spPr>
          <a:xfrm>
            <a:off x="2773347" y="6204716"/>
            <a:ext cx="316779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Twentieth Century"/>
                <a:ea typeface="Twentieth Century"/>
                <a:cs typeface="Twentieth Century"/>
                <a:sym typeface="Twentieth Century"/>
              </a:rPr>
              <a:t>http://www.aceearlyyears.com/</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31"/>
          <p:cNvSpPr txBox="1">
            <a:spLocks noGrp="1"/>
          </p:cNvSpPr>
          <p:nvPr>
            <p:ph type="title"/>
          </p:nvPr>
        </p:nvSpPr>
        <p:spPr>
          <a:xfrm>
            <a:off x="1024128" y="585216"/>
            <a:ext cx="9720072" cy="1499616"/>
          </a:xfrm>
          <a:prstGeom prst="rect">
            <a:avLst/>
          </a:prstGeom>
          <a:noFill/>
          <a:ln>
            <a:noFill/>
          </a:ln>
        </p:spPr>
        <p:txBody>
          <a:bodyPr spcFirstLastPara="1" wrap="square" lIns="91425" tIns="45700" rIns="91425" bIns="45700" anchor="ctr" anchorCtr="0">
            <a:normAutofit/>
          </a:bodyPr>
          <a:lstStyle/>
          <a:p>
            <a:pPr marL="0" lvl="0" indent="0" algn="l" rtl="0">
              <a:lnSpc>
                <a:spcPct val="80000"/>
              </a:lnSpc>
              <a:spcBef>
                <a:spcPts val="0"/>
              </a:spcBef>
              <a:spcAft>
                <a:spcPts val="0"/>
              </a:spcAft>
              <a:buClr>
                <a:srgbClr val="0C0C0C"/>
              </a:buClr>
              <a:buSzPts val="5000"/>
              <a:buFont typeface="Twentieth Century"/>
              <a:buNone/>
            </a:pPr>
            <a:r>
              <a:rPr lang="en-GB"/>
              <a:t>THANK YOU </a:t>
            </a:r>
            <a:endParaRPr/>
          </a:p>
        </p:txBody>
      </p:sp>
      <p:pic>
        <p:nvPicPr>
          <p:cNvPr id="324" name="Google Shape;324;p31"/>
          <p:cNvPicPr preferRelativeResize="0"/>
          <p:nvPr/>
        </p:nvPicPr>
        <p:blipFill rotWithShape="1">
          <a:blip r:embed="rId3">
            <a:alphaModFix/>
          </a:blip>
          <a:srcRect/>
          <a:stretch/>
        </p:blipFill>
        <p:spPr>
          <a:xfrm>
            <a:off x="1991360" y="1884680"/>
            <a:ext cx="8128000" cy="4064000"/>
          </a:xfrm>
          <a:prstGeom prst="rect">
            <a:avLst/>
          </a:prstGeom>
          <a:noFill/>
          <a:ln>
            <a:noFill/>
          </a:ln>
        </p:spPr>
      </p:pic>
    </p:spTree>
  </p:cSld>
  <p:clrMapOvr>
    <a:masterClrMapping/>
  </p:clrMapOvr>
</p:sld>
</file>

<file path=ppt/theme/theme1.xml><?xml version="1.0" encoding="utf-8"?>
<a:theme xmlns:a="http://schemas.openxmlformats.org/drawingml/2006/main" name="Integral">
  <a:themeElements>
    <a:clrScheme name="Integral">
      <a:dk1>
        <a:srgbClr val="000000"/>
      </a:dk1>
      <a:lt1>
        <a:srgbClr val="FFFFFF"/>
      </a:lt1>
      <a:dk2>
        <a:srgbClr val="455F51"/>
      </a:dk2>
      <a:lt2>
        <a:srgbClr val="E3DED1"/>
      </a:lt2>
      <a:accent1>
        <a:srgbClr val="99CB38"/>
      </a:accent1>
      <a:accent2>
        <a:srgbClr val="63A537"/>
      </a:accent2>
      <a:accent3>
        <a:srgbClr val="E6D024"/>
      </a:accent3>
      <a:accent4>
        <a:srgbClr val="CC9700"/>
      </a:accent4>
      <a:accent5>
        <a:srgbClr val="4EB3CF"/>
      </a:accent5>
      <a:accent6>
        <a:srgbClr val="378DA6"/>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1502</TotalTime>
  <Words>1925</Words>
  <Application>Microsoft Office PowerPoint</Application>
  <PresentationFormat>Widescreen</PresentationFormat>
  <Paragraphs>235</Paragraphs>
  <Slides>27</Slides>
  <Notes>27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Courier New</vt:lpstr>
      <vt:lpstr>Noto Sans Symbols</vt:lpstr>
      <vt:lpstr>Sassoon Penpals</vt:lpstr>
      <vt:lpstr>Twentieth Century</vt:lpstr>
      <vt:lpstr>Integral</vt:lpstr>
      <vt:lpstr>PHONICS </vt:lpstr>
      <vt:lpstr>PowerPoint Presentation</vt:lpstr>
      <vt:lpstr>TERMINOLOGY </vt:lpstr>
      <vt:lpstr>PHONEME</vt:lpstr>
      <vt:lpstr>DIAGRAPH</vt:lpstr>
      <vt:lpstr>TRIGRAPH</vt:lpstr>
      <vt:lpstr>GRAPHEME</vt:lpstr>
      <vt:lpstr>GPC</vt:lpstr>
      <vt:lpstr>ORAL BLENDING V BLENDING </vt:lpstr>
      <vt:lpstr>ORAL SEGMENTING  V SEGMENTING </vt:lpstr>
      <vt:lpstr>SOUND BUTTONS </vt:lpstr>
      <vt:lpstr>LETTERS AND SOUNDS  </vt:lpstr>
      <vt:lpstr>PHASE 1 </vt:lpstr>
      <vt:lpstr>PowerPoint Presentation</vt:lpstr>
      <vt:lpstr>PHASE 2 </vt:lpstr>
      <vt:lpstr>PHASE 3 </vt:lpstr>
      <vt:lpstr>PHASE 4</vt:lpstr>
      <vt:lpstr>PHASE 5</vt:lpstr>
      <vt:lpstr>PHASE 5</vt:lpstr>
      <vt:lpstr>PHASE 6 </vt:lpstr>
      <vt:lpstr>TRICKY WORDS V HIGH FREQUENCY WORDS </vt:lpstr>
      <vt:lpstr>TEACHING TRICKY WORDS </vt:lpstr>
      <vt:lpstr>REVISIT AND REVISE </vt:lpstr>
      <vt:lpstr>RESOURCES </vt:lpstr>
      <vt:lpstr>READ/BLEND </vt:lpstr>
      <vt:lpstr>GAMES AND ACTIVITIES </vt:lpstr>
      <vt:lpstr>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TRAINING 2021-2022</dc:title>
  <dc:creator>Microsoft Office User</dc:creator>
  <cp:lastModifiedBy>Olivia Mayers</cp:lastModifiedBy>
  <cp:revision>25</cp:revision>
  <cp:lastPrinted>2021-09-27T07:49:27Z</cp:lastPrinted>
  <dcterms:created xsi:type="dcterms:W3CDTF">2020-09-22T10:55:28Z</dcterms:created>
  <dcterms:modified xsi:type="dcterms:W3CDTF">2021-10-07T12:20:32Z</dcterms:modified>
</cp:coreProperties>
</file>