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77" r:id="rId2"/>
    <p:sldId id="258" r:id="rId3"/>
    <p:sldId id="264" r:id="rId4"/>
    <p:sldId id="278" r:id="rId5"/>
    <p:sldId id="279" r:id="rId6"/>
    <p:sldId id="280" r:id="rId7"/>
    <p:sldId id="289" r:id="rId8"/>
    <p:sldId id="290"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Roboto" panose="02000000000000000000" pitchFamily="2"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3C90"/>
    <a:srgbClr val="F9B000"/>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86" d="100"/>
          <a:sy n="86" d="100"/>
        </p:scale>
        <p:origin x="1382" y="67"/>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07/07/2021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resources/early-years-physical-development/early-years-pe-and-sports/sporting-events-pe-sports-physical-development-early-years"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early-years-physical-development/early-years-pe-and-sports/sporting-events-pe-sports-physical-development-early-year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675A629A-7988-4FC2-AAD0-7DB912290BA1}"/>
              </a:ext>
            </a:extLst>
          </p:cNvPr>
          <p:cNvSpPr/>
          <p:nvPr userDrawn="1"/>
        </p:nvSpPr>
        <p:spPr>
          <a:xfrm>
            <a:off x="8353425" y="6048375"/>
            <a:ext cx="790575" cy="809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4"/>
            <a:extLst>
              <a:ext uri="{FF2B5EF4-FFF2-40B4-BE49-F238E27FC236}">
                <a16:creationId xmlns:a16="http://schemas.microsoft.com/office/drawing/2014/main" id="{4117123C-8295-4412-A133-15CCD4169A00}"/>
              </a:ext>
            </a:extLst>
          </p:cNvPr>
          <p:cNvSpPr/>
          <p:nvPr userDrawn="1"/>
        </p:nvSpPr>
        <p:spPr>
          <a:xfrm>
            <a:off x="7622198" y="150201"/>
            <a:ext cx="1304925" cy="809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hlinkClick r:id="rId4"/>
            <a:extLst>
              <a:ext uri="{FF2B5EF4-FFF2-40B4-BE49-F238E27FC236}">
                <a16:creationId xmlns:a16="http://schemas.microsoft.com/office/drawing/2014/main" id="{5597F8CD-C2DF-4F19-9DCF-600739AC722A}"/>
              </a:ext>
            </a:extLst>
          </p:cNvPr>
          <p:cNvSpPr/>
          <p:nvPr userDrawn="1"/>
        </p:nvSpPr>
        <p:spPr>
          <a:xfrm>
            <a:off x="8353425" y="6048375"/>
            <a:ext cx="790575" cy="809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4"/>
            <a:extLst>
              <a:ext uri="{FF2B5EF4-FFF2-40B4-BE49-F238E27FC236}">
                <a16:creationId xmlns:a16="http://schemas.microsoft.com/office/drawing/2014/main" id="{62916503-CACA-4E09-A16E-E0CF1B298895}"/>
              </a:ext>
            </a:extLst>
          </p:cNvPr>
          <p:cNvSpPr/>
          <p:nvPr userDrawn="1"/>
        </p:nvSpPr>
        <p:spPr>
          <a:xfrm>
            <a:off x="7604613" y="115032"/>
            <a:ext cx="1304925" cy="809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rgbClr val="92D050"/>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Football?</a:t>
            </a:r>
          </a:p>
        </p:txBody>
      </p:sp>
      <p:sp>
        <p:nvSpPr>
          <p:cNvPr id="5" name="Rectangle 4"/>
          <p:cNvSpPr/>
          <p:nvPr/>
        </p:nvSpPr>
        <p:spPr>
          <a:xfrm>
            <a:off x="755650" y="1513946"/>
            <a:ext cx="7632700" cy="2215991"/>
          </a:xfrm>
          <a:prstGeom prst="rect">
            <a:avLst/>
          </a:prstGeom>
        </p:spPr>
        <p:txBody>
          <a:bodyPr wrap="square" lIns="0" tIns="0" rIns="0" bIns="0">
            <a:spAutoFit/>
          </a:bodyPr>
          <a:lstStyle/>
          <a:p>
            <a:r>
              <a:rPr lang="en-US" sz="1800" dirty="0">
                <a:solidFill>
                  <a:schemeClr val="tx1"/>
                </a:solidFill>
                <a:ea typeface="Roboto" panose="02000000000000000000" pitchFamily="2" charset="0"/>
                <a:sym typeface="NTR"/>
              </a:rPr>
              <a:t>Football is a sport which is played </a:t>
            </a:r>
            <a:r>
              <a:rPr lang="en-US" dirty="0">
                <a:ea typeface="Roboto" panose="02000000000000000000" pitchFamily="2" charset="0"/>
                <a:sym typeface="NTR"/>
              </a:rPr>
              <a:t>with two teams and one ball. Each team has to try and get the ball into the other team’s goal.</a:t>
            </a:r>
          </a:p>
          <a:p>
            <a:endParaRPr lang="en-US" sz="1800" dirty="0">
              <a:solidFill>
                <a:schemeClr val="tx1"/>
              </a:solidFill>
              <a:ea typeface="Roboto" panose="02000000000000000000" pitchFamily="2" charset="0"/>
              <a:sym typeface="NTR"/>
            </a:endParaRPr>
          </a:p>
          <a:p>
            <a:r>
              <a:rPr lang="en-US" dirty="0">
                <a:ea typeface="Roboto" panose="02000000000000000000" pitchFamily="2" charset="0"/>
                <a:sym typeface="NTR"/>
              </a:rPr>
              <a:t>They work as a team to pass the ball using different parts of their bodies, apart from their arms and hands.</a:t>
            </a:r>
          </a:p>
          <a:p>
            <a:endParaRPr lang="en-US" sz="1800" dirty="0">
              <a:solidFill>
                <a:schemeClr val="tx1"/>
              </a:solidFill>
              <a:ea typeface="Roboto" panose="02000000000000000000" pitchFamily="2" charset="0"/>
              <a:sym typeface="NTR"/>
            </a:endParaRPr>
          </a:p>
          <a:p>
            <a:r>
              <a:rPr lang="en-US" dirty="0">
                <a:ea typeface="Roboto" panose="02000000000000000000" pitchFamily="2" charset="0"/>
                <a:sym typeface="NTR"/>
              </a:rPr>
              <a:t>When the ball goes into the net, it is called scoring a goal. The team with the most goals wins.</a:t>
            </a:r>
          </a:p>
        </p:txBody>
      </p:sp>
      <p:pic>
        <p:nvPicPr>
          <p:cNvPr id="7" name="Picture 6">
            <a:extLst>
              <a:ext uri="{FF2B5EF4-FFF2-40B4-BE49-F238E27FC236}">
                <a16:creationId xmlns:a16="http://schemas.microsoft.com/office/drawing/2014/main" id="{FA97CADD-CB9F-4796-9B26-B1624799D2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669923" y="3590632"/>
            <a:ext cx="3718427" cy="2629358"/>
          </a:xfrm>
          <a:prstGeom prst="rect">
            <a:avLst/>
          </a:prstGeom>
        </p:spPr>
      </p:pic>
      <p:pic>
        <p:nvPicPr>
          <p:cNvPr id="3" name="Picture 2">
            <a:extLst>
              <a:ext uri="{FF2B5EF4-FFF2-40B4-BE49-F238E27FC236}">
                <a16:creationId xmlns:a16="http://schemas.microsoft.com/office/drawing/2014/main" id="{A88B9C5C-8A08-4C0E-A5D9-042B066E811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0909"/>
          <a:stretch/>
        </p:blipFill>
        <p:spPr>
          <a:xfrm>
            <a:off x="95897" y="3729937"/>
            <a:ext cx="2931387" cy="3458171"/>
          </a:xfrm>
          <a:prstGeom prst="rect">
            <a:avLst/>
          </a:prstGeom>
        </p:spPr>
      </p:pic>
      <p:sp>
        <p:nvSpPr>
          <p:cNvPr id="6" name="Speech Bubble: Rectangle with Corners Rounded 5">
            <a:extLst>
              <a:ext uri="{FF2B5EF4-FFF2-40B4-BE49-F238E27FC236}">
                <a16:creationId xmlns:a16="http://schemas.microsoft.com/office/drawing/2014/main" id="{8981158B-A4D4-40FD-B237-CDB252B14073}"/>
              </a:ext>
            </a:extLst>
          </p:cNvPr>
          <p:cNvSpPr/>
          <p:nvPr/>
        </p:nvSpPr>
        <p:spPr>
          <a:xfrm>
            <a:off x="2261769" y="3902567"/>
            <a:ext cx="2212309" cy="1367160"/>
          </a:xfrm>
          <a:prstGeom prst="wedgeRoundRectCallout">
            <a:avLst>
              <a:gd name="adj1" fmla="val -64573"/>
              <a:gd name="adj2" fmla="val 14448"/>
              <a:gd name="adj3" fmla="val 16667"/>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Have you ever played football? Do you support a football team?</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par>
                          <p:cTn id="18" fill="hold">
                            <p:stCondLst>
                              <p:cond delay="500"/>
                            </p:stCondLst>
                            <p:childTnLst>
                              <p:par>
                                <p:cTn id="19" presetID="10" presetClass="entr" presetSubtype="0" fill="hold" grpId="0" nodeType="after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Football?</a:t>
            </a:r>
          </a:p>
        </p:txBody>
      </p:sp>
      <p:sp>
        <p:nvSpPr>
          <p:cNvPr id="5" name="Rectangle 4"/>
          <p:cNvSpPr/>
          <p:nvPr/>
        </p:nvSpPr>
        <p:spPr>
          <a:xfrm>
            <a:off x="2508139" y="1473201"/>
            <a:ext cx="4118191" cy="830997"/>
          </a:xfrm>
          <a:prstGeom prst="rect">
            <a:avLst/>
          </a:prstGeom>
        </p:spPr>
        <p:txBody>
          <a:bodyPr wrap="square" lIns="0" tIns="0" rIns="0" bIns="0">
            <a:spAutoFit/>
          </a:bodyPr>
          <a:lstStyle/>
          <a:p>
            <a:r>
              <a:rPr lang="en-US" sz="1800" dirty="0">
                <a:solidFill>
                  <a:schemeClr val="tx1"/>
                </a:solidFill>
                <a:ea typeface="Roboto" panose="02000000000000000000" pitchFamily="2" charset="0"/>
                <a:sym typeface="NTR"/>
              </a:rPr>
              <a:t>Each team has their own football kit and they are all different. Some kits might include a special badge or a flag.</a:t>
            </a:r>
          </a:p>
        </p:txBody>
      </p:sp>
      <p:sp>
        <p:nvSpPr>
          <p:cNvPr id="6" name="Rectangle 5">
            <a:extLst>
              <a:ext uri="{FF2B5EF4-FFF2-40B4-BE49-F238E27FC236}">
                <a16:creationId xmlns:a16="http://schemas.microsoft.com/office/drawing/2014/main" id="{490454C1-859B-435E-9195-AEF00CA8B43F}"/>
              </a:ext>
            </a:extLst>
          </p:cNvPr>
          <p:cNvSpPr/>
          <p:nvPr/>
        </p:nvSpPr>
        <p:spPr>
          <a:xfrm>
            <a:off x="2508139" y="2565162"/>
            <a:ext cx="4118191" cy="1107996"/>
          </a:xfrm>
          <a:prstGeom prst="rect">
            <a:avLst/>
          </a:prstGeom>
        </p:spPr>
        <p:txBody>
          <a:bodyPr wrap="square" lIns="0" tIns="0" rIns="0" bIns="0">
            <a:spAutoFit/>
          </a:bodyPr>
          <a:lstStyle/>
          <a:p>
            <a:r>
              <a:rPr lang="en-US" dirty="0">
                <a:ea typeface="Roboto" panose="02000000000000000000" pitchFamily="2" charset="0"/>
                <a:sym typeface="NTR"/>
              </a:rPr>
              <a:t>Everyone in the team wears the same kit. Wearing the same football kit is really important because it shows which players are part of each team.</a:t>
            </a:r>
          </a:p>
        </p:txBody>
      </p:sp>
      <p:sp>
        <p:nvSpPr>
          <p:cNvPr id="9" name="Rectangle 8">
            <a:extLst>
              <a:ext uri="{FF2B5EF4-FFF2-40B4-BE49-F238E27FC236}">
                <a16:creationId xmlns:a16="http://schemas.microsoft.com/office/drawing/2014/main" id="{CAC2DA7E-0EF2-40DF-A851-397E5B43EC49}"/>
              </a:ext>
            </a:extLst>
          </p:cNvPr>
          <p:cNvSpPr/>
          <p:nvPr/>
        </p:nvSpPr>
        <p:spPr>
          <a:xfrm>
            <a:off x="2508137" y="3951558"/>
            <a:ext cx="4118191" cy="1107996"/>
          </a:xfrm>
          <a:prstGeom prst="rect">
            <a:avLst/>
          </a:prstGeom>
        </p:spPr>
        <p:txBody>
          <a:bodyPr wrap="square" lIns="0" tIns="0" rIns="0" bIns="0">
            <a:spAutoFit/>
          </a:bodyPr>
          <a:lstStyle/>
          <a:p>
            <a:r>
              <a:rPr lang="en-US" dirty="0">
                <a:ea typeface="Roboto" panose="02000000000000000000" pitchFamily="2" charset="0"/>
                <a:sym typeface="NTR"/>
              </a:rPr>
              <a:t>There is also a referee in each match. The referee makes sure that both of the teams are following the rules and the game is fair.</a:t>
            </a:r>
          </a:p>
        </p:txBody>
      </p:sp>
      <p:pic>
        <p:nvPicPr>
          <p:cNvPr id="3" name="Picture 2">
            <a:extLst>
              <a:ext uri="{FF2B5EF4-FFF2-40B4-BE49-F238E27FC236}">
                <a16:creationId xmlns:a16="http://schemas.microsoft.com/office/drawing/2014/main" id="{240B8E44-0D81-45FF-BCB5-1B485D6EF3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26328" y="976048"/>
            <a:ext cx="2321488" cy="2219913"/>
          </a:xfrm>
          <a:prstGeom prst="rect">
            <a:avLst/>
          </a:prstGeom>
        </p:spPr>
      </p:pic>
      <p:pic>
        <p:nvPicPr>
          <p:cNvPr id="10" name="Picture 9">
            <a:extLst>
              <a:ext uri="{FF2B5EF4-FFF2-40B4-BE49-F238E27FC236}">
                <a16:creationId xmlns:a16="http://schemas.microsoft.com/office/drawing/2014/main" id="{29FAE8C5-AFD6-4B41-ADC0-34008B26413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484" y="1203557"/>
            <a:ext cx="2246080" cy="2458483"/>
          </a:xfrm>
          <a:prstGeom prst="rect">
            <a:avLst/>
          </a:prstGeom>
        </p:spPr>
      </p:pic>
      <p:pic>
        <p:nvPicPr>
          <p:cNvPr id="11" name="Picture 10">
            <a:extLst>
              <a:ext uri="{FF2B5EF4-FFF2-40B4-BE49-F238E27FC236}">
                <a16:creationId xmlns:a16="http://schemas.microsoft.com/office/drawing/2014/main" id="{5D18E3B2-EB9C-4116-BDAC-95AFDE71442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951806" y="3662040"/>
            <a:ext cx="1854841" cy="3356784"/>
          </a:xfrm>
          <a:prstGeom prst="rect">
            <a:avLst/>
          </a:prstGeom>
        </p:spPr>
      </p:pic>
      <p:pic>
        <p:nvPicPr>
          <p:cNvPr id="12" name="Picture 11">
            <a:extLst>
              <a:ext uri="{FF2B5EF4-FFF2-40B4-BE49-F238E27FC236}">
                <a16:creationId xmlns:a16="http://schemas.microsoft.com/office/drawing/2014/main" id="{6F2D3AC0-30FF-441A-AA04-B77FCE052BF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40909"/>
          <a:stretch/>
        </p:blipFill>
        <p:spPr>
          <a:xfrm>
            <a:off x="311727" y="4719054"/>
            <a:ext cx="2456013" cy="2897370"/>
          </a:xfrm>
          <a:prstGeom prst="rect">
            <a:avLst/>
          </a:prstGeom>
        </p:spPr>
      </p:pic>
      <p:sp>
        <p:nvSpPr>
          <p:cNvPr id="13" name="Speech Bubble: Rectangle with Corners Rounded 12">
            <a:extLst>
              <a:ext uri="{FF2B5EF4-FFF2-40B4-BE49-F238E27FC236}">
                <a16:creationId xmlns:a16="http://schemas.microsoft.com/office/drawing/2014/main" id="{DC5AAA3A-DA09-46F5-BB2B-F4079B45E409}"/>
              </a:ext>
            </a:extLst>
          </p:cNvPr>
          <p:cNvSpPr/>
          <p:nvPr/>
        </p:nvSpPr>
        <p:spPr>
          <a:xfrm>
            <a:off x="2241020" y="5229993"/>
            <a:ext cx="2456013" cy="1107996"/>
          </a:xfrm>
          <a:prstGeom prst="wedgeRoundRectCallout">
            <a:avLst>
              <a:gd name="adj1" fmla="val -64573"/>
              <a:gd name="adj2" fmla="val -17646"/>
              <a:gd name="adj3" fmla="val 16667"/>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If you could create a football kit, what would it look like?</a:t>
            </a:r>
          </a:p>
        </p:txBody>
      </p:sp>
    </p:spTree>
    <p:extLst>
      <p:ext uri="{BB962C8B-B14F-4D97-AF65-F5344CB8AC3E}">
        <p14:creationId xmlns:p14="http://schemas.microsoft.com/office/powerpoint/2010/main" val="437487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500"/>
                            </p:stCondLst>
                            <p:childTnLst>
                              <p:par>
                                <p:cTn id="33" presetID="10" presetClass="entr" presetSubtype="0" fill="hold" grpId="0" nodeType="afterEffect">
                                  <p:stCondLst>
                                    <p:cond delay="50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53212" y="274709"/>
            <a:ext cx="8437576" cy="994306"/>
          </a:xfrm>
        </p:spPr>
        <p:txBody>
          <a:bodyPr/>
          <a:lstStyle/>
          <a:p>
            <a:r>
              <a:rPr lang="en-GB" sz="3600" dirty="0">
                <a:latin typeface="+mn-lt"/>
              </a:rPr>
              <a:t>Euro 2020</a:t>
            </a:r>
          </a:p>
        </p:txBody>
      </p:sp>
      <p:sp>
        <p:nvSpPr>
          <p:cNvPr id="5" name="Rectangle 4"/>
          <p:cNvSpPr/>
          <p:nvPr/>
        </p:nvSpPr>
        <p:spPr>
          <a:xfrm>
            <a:off x="755650" y="1124137"/>
            <a:ext cx="7632700" cy="1107996"/>
          </a:xfrm>
          <a:prstGeom prst="rect">
            <a:avLst/>
          </a:prstGeom>
        </p:spPr>
        <p:txBody>
          <a:bodyPr wrap="square" lIns="0" tIns="0" rIns="0" bIns="0">
            <a:spAutoFit/>
          </a:bodyPr>
          <a:lstStyle/>
          <a:p>
            <a:r>
              <a:rPr lang="en-US" sz="1800" dirty="0">
                <a:solidFill>
                  <a:schemeClr val="tx1"/>
                </a:solidFill>
                <a:ea typeface="Roboto" panose="02000000000000000000" pitchFamily="2" charset="0"/>
                <a:sym typeface="NTR"/>
              </a:rPr>
              <a:t>The European Championship is a football competition. The Men’s European Championship takes place this year and there are 24 teams taking part. </a:t>
            </a:r>
            <a:r>
              <a:rPr lang="en-US" dirty="0">
                <a:ea typeface="Roboto" panose="02000000000000000000" pitchFamily="2" charset="0"/>
                <a:sym typeface="NTR"/>
              </a:rPr>
              <a:t>The teams represent 24 countries from around Europe.</a:t>
            </a:r>
          </a:p>
          <a:p>
            <a:endParaRPr lang="en-GB" dirty="0"/>
          </a:p>
        </p:txBody>
      </p:sp>
      <p:pic>
        <p:nvPicPr>
          <p:cNvPr id="8" name="Picture 7">
            <a:extLst>
              <a:ext uri="{FF2B5EF4-FFF2-40B4-BE49-F238E27FC236}">
                <a16:creationId xmlns:a16="http://schemas.microsoft.com/office/drawing/2014/main" id="{49AE6701-A9B4-49FE-994A-FCA3E16BE59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210573" y="2774463"/>
            <a:ext cx="4722854" cy="3555315"/>
          </a:xfrm>
          <a:prstGeom prst="rect">
            <a:avLst/>
          </a:prstGeom>
        </p:spPr>
      </p:pic>
      <p:sp>
        <p:nvSpPr>
          <p:cNvPr id="15" name="Rectangle 14">
            <a:extLst>
              <a:ext uri="{FF2B5EF4-FFF2-40B4-BE49-F238E27FC236}">
                <a16:creationId xmlns:a16="http://schemas.microsoft.com/office/drawing/2014/main" id="{9B1A5D86-DF24-42AA-9C9E-50597E9B0E6A}"/>
              </a:ext>
            </a:extLst>
          </p:cNvPr>
          <p:cNvSpPr/>
          <p:nvPr/>
        </p:nvSpPr>
        <p:spPr>
          <a:xfrm>
            <a:off x="755650" y="2122281"/>
            <a:ext cx="7632700" cy="830997"/>
          </a:xfrm>
          <a:prstGeom prst="rect">
            <a:avLst/>
          </a:prstGeom>
        </p:spPr>
        <p:txBody>
          <a:bodyPr wrap="square" lIns="0" tIns="0" rIns="0" bIns="0">
            <a:spAutoFit/>
          </a:bodyPr>
          <a:lstStyle/>
          <a:p>
            <a:r>
              <a:rPr lang="en-US" sz="1800" dirty="0">
                <a:solidFill>
                  <a:schemeClr val="tx1"/>
                </a:solidFill>
                <a:ea typeface="Roboto" panose="02000000000000000000" pitchFamily="2" charset="0"/>
                <a:sym typeface="NTR"/>
              </a:rPr>
              <a:t>This map of Europe shows where each team is from. There are three teams from the United Kingdom: Scotland, Wales and England.</a:t>
            </a:r>
          </a:p>
          <a:p>
            <a:endParaRPr lang="en-GB" dirty="0"/>
          </a:p>
        </p:txBody>
      </p:sp>
    </p:spTree>
    <p:extLst>
      <p:ext uri="{BB962C8B-B14F-4D97-AF65-F5344CB8AC3E}">
        <p14:creationId xmlns:p14="http://schemas.microsoft.com/office/powerpoint/2010/main" val="2197391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53211" y="434507"/>
            <a:ext cx="8437576" cy="994306"/>
          </a:xfrm>
        </p:spPr>
        <p:txBody>
          <a:bodyPr/>
          <a:lstStyle/>
          <a:p>
            <a:r>
              <a:rPr lang="en-GB" sz="3200" dirty="0">
                <a:latin typeface="+mn-lt"/>
              </a:rPr>
              <a:t>What Happens During the Competition?</a:t>
            </a:r>
          </a:p>
        </p:txBody>
      </p:sp>
      <p:sp>
        <p:nvSpPr>
          <p:cNvPr id="5" name="Rectangle 4"/>
          <p:cNvSpPr/>
          <p:nvPr/>
        </p:nvSpPr>
        <p:spPr>
          <a:xfrm>
            <a:off x="755650" y="1513946"/>
            <a:ext cx="7632700" cy="830997"/>
          </a:xfrm>
          <a:prstGeom prst="rect">
            <a:avLst/>
          </a:prstGeom>
        </p:spPr>
        <p:txBody>
          <a:bodyPr wrap="square" lIns="0" tIns="0" rIns="0" bIns="0">
            <a:spAutoFit/>
          </a:bodyPr>
          <a:lstStyle/>
          <a:p>
            <a:r>
              <a:rPr lang="en-US" sz="1800" dirty="0">
                <a:solidFill>
                  <a:schemeClr val="tx1"/>
                </a:solidFill>
                <a:ea typeface="Roboto" panose="02000000000000000000" pitchFamily="2" charset="0"/>
                <a:sym typeface="NTR"/>
              </a:rPr>
              <a:t>The matches will be played inside different stadiums. The final match will be played at Wembley Stadium in London.</a:t>
            </a:r>
          </a:p>
          <a:p>
            <a:endParaRPr lang="en-GB" dirty="0"/>
          </a:p>
        </p:txBody>
      </p:sp>
      <p:pic>
        <p:nvPicPr>
          <p:cNvPr id="7" name="Picture 6">
            <a:extLst>
              <a:ext uri="{FF2B5EF4-FFF2-40B4-BE49-F238E27FC236}">
                <a16:creationId xmlns:a16="http://schemas.microsoft.com/office/drawing/2014/main" id="{FA97CADD-CB9F-4796-9B26-B1624799D2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95327" y="2255096"/>
            <a:ext cx="7953346" cy="3665605"/>
          </a:xfrm>
          <a:prstGeom prst="rect">
            <a:avLst/>
          </a:prstGeom>
        </p:spPr>
      </p:pic>
      <p:sp>
        <p:nvSpPr>
          <p:cNvPr id="2" name="Oval 1">
            <a:extLst>
              <a:ext uri="{FF2B5EF4-FFF2-40B4-BE49-F238E27FC236}">
                <a16:creationId xmlns:a16="http://schemas.microsoft.com/office/drawing/2014/main" id="{106807B1-F8F1-4425-84E1-69912C24B269}"/>
              </a:ext>
            </a:extLst>
          </p:cNvPr>
          <p:cNvSpPr/>
          <p:nvPr/>
        </p:nvSpPr>
        <p:spPr>
          <a:xfrm>
            <a:off x="7066625" y="4802655"/>
            <a:ext cx="1555487" cy="1555487"/>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What do you think you might hear in this stadium?</a:t>
            </a:r>
          </a:p>
        </p:txBody>
      </p:sp>
    </p:spTree>
    <p:extLst>
      <p:ext uri="{BB962C8B-B14F-4D97-AF65-F5344CB8AC3E}">
        <p14:creationId xmlns:p14="http://schemas.microsoft.com/office/powerpoint/2010/main" val="3755357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300" dirty="0">
                <a:latin typeface="+mn-lt"/>
              </a:rPr>
              <a:t>What Happens During the Competition?</a:t>
            </a:r>
          </a:p>
        </p:txBody>
      </p:sp>
      <p:sp>
        <p:nvSpPr>
          <p:cNvPr id="5" name="Rectangle 4"/>
          <p:cNvSpPr/>
          <p:nvPr/>
        </p:nvSpPr>
        <p:spPr>
          <a:xfrm>
            <a:off x="750882" y="1473201"/>
            <a:ext cx="7632699" cy="553998"/>
          </a:xfrm>
          <a:prstGeom prst="rect">
            <a:avLst/>
          </a:prstGeom>
        </p:spPr>
        <p:txBody>
          <a:bodyPr wrap="square" lIns="0" tIns="0" rIns="0" bIns="0">
            <a:spAutoFit/>
          </a:bodyPr>
          <a:lstStyle/>
          <a:p>
            <a:r>
              <a:rPr lang="en-US" sz="1800" dirty="0">
                <a:solidFill>
                  <a:schemeClr val="tx1"/>
                </a:solidFill>
                <a:ea typeface="Roboto" panose="02000000000000000000" pitchFamily="2" charset="0"/>
                <a:sym typeface="NTR"/>
              </a:rPr>
              <a:t>First, the teams are sorted into groups. There are 24 teams in total and they have been sorted into six groups.</a:t>
            </a:r>
          </a:p>
        </p:txBody>
      </p:sp>
      <p:sp>
        <p:nvSpPr>
          <p:cNvPr id="6" name="Rectangle 5">
            <a:extLst>
              <a:ext uri="{FF2B5EF4-FFF2-40B4-BE49-F238E27FC236}">
                <a16:creationId xmlns:a16="http://schemas.microsoft.com/office/drawing/2014/main" id="{490454C1-859B-435E-9195-AEF00CA8B43F}"/>
              </a:ext>
            </a:extLst>
          </p:cNvPr>
          <p:cNvSpPr/>
          <p:nvPr/>
        </p:nvSpPr>
        <p:spPr>
          <a:xfrm>
            <a:off x="750882" y="2304198"/>
            <a:ext cx="7632699" cy="553998"/>
          </a:xfrm>
          <a:prstGeom prst="rect">
            <a:avLst/>
          </a:prstGeom>
        </p:spPr>
        <p:txBody>
          <a:bodyPr wrap="square" lIns="0" tIns="0" rIns="0" bIns="0">
            <a:spAutoFit/>
          </a:bodyPr>
          <a:lstStyle/>
          <a:p>
            <a:r>
              <a:rPr lang="en-US" dirty="0">
                <a:ea typeface="Roboto" panose="02000000000000000000" pitchFamily="2" charset="0"/>
                <a:sym typeface="NTR"/>
              </a:rPr>
              <a:t>The teams play each other once in their groups. The top teams in each group go through to the next round.</a:t>
            </a:r>
          </a:p>
        </p:txBody>
      </p:sp>
      <p:sp>
        <p:nvSpPr>
          <p:cNvPr id="8" name="Rectangle 7">
            <a:extLst>
              <a:ext uri="{FF2B5EF4-FFF2-40B4-BE49-F238E27FC236}">
                <a16:creationId xmlns:a16="http://schemas.microsoft.com/office/drawing/2014/main" id="{3F05EFEF-EA0D-427E-BCA7-A0D0C179A372}"/>
              </a:ext>
            </a:extLst>
          </p:cNvPr>
          <p:cNvSpPr/>
          <p:nvPr/>
        </p:nvSpPr>
        <p:spPr>
          <a:xfrm>
            <a:off x="750881" y="3130497"/>
            <a:ext cx="7632699" cy="1661993"/>
          </a:xfrm>
          <a:prstGeom prst="rect">
            <a:avLst/>
          </a:prstGeom>
        </p:spPr>
        <p:txBody>
          <a:bodyPr wrap="square" lIns="0" tIns="0" rIns="0" bIns="0">
            <a:spAutoFit/>
          </a:bodyPr>
          <a:lstStyle/>
          <a:p>
            <a:r>
              <a:rPr lang="en-US" dirty="0">
                <a:ea typeface="Roboto" panose="02000000000000000000" pitchFamily="2" charset="0"/>
                <a:sym typeface="NTR"/>
              </a:rPr>
              <a:t>The next round is called the ‘knockout stage.’ Teams are drawn to play against each other. The winner goes through to the next round and the losing team is out of the competition.</a:t>
            </a:r>
          </a:p>
          <a:p>
            <a:endParaRPr lang="en-US" dirty="0">
              <a:ea typeface="Roboto" panose="02000000000000000000" pitchFamily="2" charset="0"/>
              <a:sym typeface="NTR"/>
            </a:endParaRPr>
          </a:p>
          <a:p>
            <a:r>
              <a:rPr lang="en-US" dirty="0">
                <a:ea typeface="Roboto" panose="02000000000000000000" pitchFamily="2" charset="0"/>
                <a:sym typeface="NTR"/>
              </a:rPr>
              <a:t>When there are only two teams left, it is the final. The team</a:t>
            </a:r>
            <a:br>
              <a:rPr lang="en-US" dirty="0">
                <a:ea typeface="Roboto" panose="02000000000000000000" pitchFamily="2" charset="0"/>
                <a:sym typeface="NTR"/>
              </a:rPr>
            </a:br>
            <a:r>
              <a:rPr lang="en-US" dirty="0">
                <a:ea typeface="Roboto" panose="02000000000000000000" pitchFamily="2" charset="0"/>
                <a:sym typeface="NTR"/>
              </a:rPr>
              <a:t>that wins the final will be the winners of the competition. </a:t>
            </a:r>
          </a:p>
        </p:txBody>
      </p:sp>
      <p:sp>
        <p:nvSpPr>
          <p:cNvPr id="9" name="Rectangle 8">
            <a:extLst>
              <a:ext uri="{FF2B5EF4-FFF2-40B4-BE49-F238E27FC236}">
                <a16:creationId xmlns:a16="http://schemas.microsoft.com/office/drawing/2014/main" id="{CAC2DA7E-0EF2-40DF-A851-397E5B43EC49}"/>
              </a:ext>
            </a:extLst>
          </p:cNvPr>
          <p:cNvSpPr/>
          <p:nvPr/>
        </p:nvSpPr>
        <p:spPr>
          <a:xfrm>
            <a:off x="760420" y="4722444"/>
            <a:ext cx="7632699" cy="553998"/>
          </a:xfrm>
          <a:prstGeom prst="rect">
            <a:avLst/>
          </a:prstGeom>
        </p:spPr>
        <p:txBody>
          <a:bodyPr wrap="square" lIns="0" tIns="0" rIns="0" bIns="0">
            <a:spAutoFit/>
          </a:bodyPr>
          <a:lstStyle/>
          <a:p>
            <a:endParaRPr lang="en-US" dirty="0">
              <a:ea typeface="Roboto" panose="02000000000000000000" pitchFamily="2" charset="0"/>
              <a:sym typeface="NTR"/>
            </a:endParaRPr>
          </a:p>
          <a:p>
            <a:r>
              <a:rPr lang="en-US" dirty="0">
                <a:ea typeface="Roboto" panose="02000000000000000000" pitchFamily="2" charset="0"/>
                <a:sym typeface="NTR"/>
              </a:rPr>
              <a:t>They will win the Henri Delaunay Trophy.</a:t>
            </a:r>
          </a:p>
        </p:txBody>
      </p:sp>
      <p:pic>
        <p:nvPicPr>
          <p:cNvPr id="11" name="Picture 10">
            <a:extLst>
              <a:ext uri="{FF2B5EF4-FFF2-40B4-BE49-F238E27FC236}">
                <a16:creationId xmlns:a16="http://schemas.microsoft.com/office/drawing/2014/main" id="{5D18E3B2-EB9C-4116-BDAC-95AFDE71442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901521" y="3684495"/>
            <a:ext cx="1501137" cy="2584545"/>
          </a:xfrm>
          <a:prstGeom prst="rect">
            <a:avLst/>
          </a:prstGeom>
        </p:spPr>
      </p:pic>
      <p:pic>
        <p:nvPicPr>
          <p:cNvPr id="10" name="Picture 9">
            <a:extLst>
              <a:ext uri="{FF2B5EF4-FFF2-40B4-BE49-F238E27FC236}">
                <a16:creationId xmlns:a16="http://schemas.microsoft.com/office/drawing/2014/main" id="{D6083E9C-7BA9-4D22-8695-0511BD21D59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0909"/>
          <a:stretch/>
        </p:blipFill>
        <p:spPr>
          <a:xfrm>
            <a:off x="244531" y="5276442"/>
            <a:ext cx="2190842" cy="2584546"/>
          </a:xfrm>
          <a:prstGeom prst="rect">
            <a:avLst/>
          </a:prstGeom>
        </p:spPr>
      </p:pic>
      <p:sp>
        <p:nvSpPr>
          <p:cNvPr id="12" name="Speech Bubble: Rectangle with Corners Rounded 11">
            <a:extLst>
              <a:ext uri="{FF2B5EF4-FFF2-40B4-BE49-F238E27FC236}">
                <a16:creationId xmlns:a16="http://schemas.microsoft.com/office/drawing/2014/main" id="{BB30FAED-A408-4CEA-BF14-5A6038335289}"/>
              </a:ext>
            </a:extLst>
          </p:cNvPr>
          <p:cNvSpPr/>
          <p:nvPr/>
        </p:nvSpPr>
        <p:spPr>
          <a:xfrm>
            <a:off x="2036824" y="5398188"/>
            <a:ext cx="3578755" cy="953190"/>
          </a:xfrm>
          <a:prstGeom prst="wedgeRoundRectCallout">
            <a:avLst>
              <a:gd name="adj1" fmla="val -58824"/>
              <a:gd name="adj2" fmla="val 19927"/>
              <a:gd name="adj3" fmla="val 16667"/>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How do you think it feels to be a part of the winning team? Have you ever won something?</a:t>
            </a:r>
          </a:p>
        </p:txBody>
      </p:sp>
    </p:spTree>
    <p:extLst>
      <p:ext uri="{BB962C8B-B14F-4D97-AF65-F5344CB8AC3E}">
        <p14:creationId xmlns:p14="http://schemas.microsoft.com/office/powerpoint/2010/main" val="2851068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500"/>
                            </p:stCondLst>
                            <p:childTnLst>
                              <p:par>
                                <p:cTn id="32" presetID="10" presetClass="entr" presetSubtype="0" fill="hold" grpId="0" nodeType="afterEffect">
                                  <p:stCondLst>
                                    <p:cond delay="50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Will You Be Watching?</a:t>
            </a:r>
          </a:p>
        </p:txBody>
      </p:sp>
      <p:sp>
        <p:nvSpPr>
          <p:cNvPr id="5" name="Rectangle 4"/>
          <p:cNvSpPr/>
          <p:nvPr/>
        </p:nvSpPr>
        <p:spPr>
          <a:xfrm>
            <a:off x="750882" y="1473201"/>
            <a:ext cx="7632699" cy="553998"/>
          </a:xfrm>
          <a:prstGeom prst="rect">
            <a:avLst/>
          </a:prstGeom>
        </p:spPr>
        <p:txBody>
          <a:bodyPr wrap="square" lIns="0" tIns="0" rIns="0" bIns="0">
            <a:spAutoFit/>
          </a:bodyPr>
          <a:lstStyle/>
          <a:p>
            <a:r>
              <a:rPr lang="en-US" sz="1800" dirty="0">
                <a:solidFill>
                  <a:schemeClr val="tx1"/>
                </a:solidFill>
                <a:ea typeface="Roboto" panose="02000000000000000000" pitchFamily="2" charset="0"/>
                <a:sym typeface="NTR"/>
              </a:rPr>
              <a:t>Lots of people will watch the football matches at home. They might wave flags or wear football shirts to show they support a team.</a:t>
            </a:r>
          </a:p>
        </p:txBody>
      </p:sp>
      <p:sp>
        <p:nvSpPr>
          <p:cNvPr id="6" name="Rectangle 5">
            <a:extLst>
              <a:ext uri="{FF2B5EF4-FFF2-40B4-BE49-F238E27FC236}">
                <a16:creationId xmlns:a16="http://schemas.microsoft.com/office/drawing/2014/main" id="{490454C1-859B-435E-9195-AEF00CA8B43F}"/>
              </a:ext>
            </a:extLst>
          </p:cNvPr>
          <p:cNvSpPr/>
          <p:nvPr/>
        </p:nvSpPr>
        <p:spPr>
          <a:xfrm>
            <a:off x="750882" y="2304198"/>
            <a:ext cx="7632699" cy="276999"/>
          </a:xfrm>
          <a:prstGeom prst="rect">
            <a:avLst/>
          </a:prstGeom>
        </p:spPr>
        <p:txBody>
          <a:bodyPr wrap="square" lIns="0" tIns="0" rIns="0" bIns="0">
            <a:spAutoFit/>
          </a:bodyPr>
          <a:lstStyle/>
          <a:p>
            <a:r>
              <a:rPr lang="en-US" dirty="0">
                <a:ea typeface="Roboto" panose="02000000000000000000" pitchFamily="2" charset="0"/>
                <a:sym typeface="NTR"/>
              </a:rPr>
              <a:t>What do you think people do when their team score a goal?</a:t>
            </a:r>
          </a:p>
        </p:txBody>
      </p:sp>
      <p:sp>
        <p:nvSpPr>
          <p:cNvPr id="8" name="Rectangle 7">
            <a:extLst>
              <a:ext uri="{FF2B5EF4-FFF2-40B4-BE49-F238E27FC236}">
                <a16:creationId xmlns:a16="http://schemas.microsoft.com/office/drawing/2014/main" id="{3F05EFEF-EA0D-427E-BCA7-A0D0C179A372}"/>
              </a:ext>
            </a:extLst>
          </p:cNvPr>
          <p:cNvSpPr/>
          <p:nvPr/>
        </p:nvSpPr>
        <p:spPr>
          <a:xfrm>
            <a:off x="741342" y="2858196"/>
            <a:ext cx="7632699" cy="276999"/>
          </a:xfrm>
          <a:prstGeom prst="rect">
            <a:avLst/>
          </a:prstGeom>
        </p:spPr>
        <p:txBody>
          <a:bodyPr wrap="square" lIns="0" tIns="0" rIns="0" bIns="0">
            <a:spAutoFit/>
          </a:bodyPr>
          <a:lstStyle/>
          <a:p>
            <a:r>
              <a:rPr lang="en-US" dirty="0">
                <a:ea typeface="Roboto" panose="02000000000000000000" pitchFamily="2" charset="0"/>
                <a:sym typeface="NTR"/>
              </a:rPr>
              <a:t>Can you pretend your team have just scored a goal? What would you do?</a:t>
            </a:r>
          </a:p>
        </p:txBody>
      </p:sp>
      <p:pic>
        <p:nvPicPr>
          <p:cNvPr id="11" name="Picture 10">
            <a:extLst>
              <a:ext uri="{FF2B5EF4-FFF2-40B4-BE49-F238E27FC236}">
                <a16:creationId xmlns:a16="http://schemas.microsoft.com/office/drawing/2014/main" id="{5D18E3B2-EB9C-4116-BDAC-95AFDE71442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907212" y="3429000"/>
            <a:ext cx="5329576" cy="3445806"/>
          </a:xfrm>
          <a:prstGeom prst="rect">
            <a:avLst/>
          </a:prstGeom>
        </p:spPr>
      </p:pic>
    </p:spTree>
    <p:extLst>
      <p:ext uri="{BB962C8B-B14F-4D97-AF65-F5344CB8AC3E}">
        <p14:creationId xmlns:p14="http://schemas.microsoft.com/office/powerpoint/2010/main" val="263734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186</TotalTime>
  <Words>626</Words>
  <Application>Microsoft Office PowerPoint</Application>
  <PresentationFormat>On-screen Show (4:3)</PresentationFormat>
  <Paragraphs>37</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Roboto</vt:lpstr>
      <vt:lpstr>Twinkl</vt:lpstr>
      <vt:lpstr>Arial</vt:lpstr>
      <vt:lpstr>Calibri</vt:lpstr>
      <vt:lpstr>Office Theme</vt:lpstr>
      <vt:lpstr>Disclaimer/s</vt:lpstr>
      <vt:lpstr>PowerPoint Presentation</vt:lpstr>
      <vt:lpstr>What Is Football?</vt:lpstr>
      <vt:lpstr>What Is Football?</vt:lpstr>
      <vt:lpstr>Euro 2020</vt:lpstr>
      <vt:lpstr>What Happens During the Competition?</vt:lpstr>
      <vt:lpstr>What Happens During the Competition?</vt:lpstr>
      <vt:lpstr>Will You Be Watching?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Faye Leather</dc:creator>
  <cp:lastModifiedBy>Grace Marshall</cp:lastModifiedBy>
  <cp:revision>14</cp:revision>
  <dcterms:created xsi:type="dcterms:W3CDTF">2021-06-09T09:08:58Z</dcterms:created>
  <dcterms:modified xsi:type="dcterms:W3CDTF">2021-07-07T07:36:47Z</dcterms:modified>
</cp:coreProperties>
</file>