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88" r:id="rId14"/>
    <p:sldId id="270" r:id="rId15"/>
    <p:sldId id="271" r:id="rId16"/>
    <p:sldId id="272" r:id="rId17"/>
    <p:sldId id="289" r:id="rId18"/>
    <p:sldId id="290" r:id="rId19"/>
    <p:sldId id="291" r:id="rId20"/>
    <p:sldId id="275" r:id="rId21"/>
    <p:sldId id="292" r:id="rId22"/>
    <p:sldId id="278" r:id="rId23"/>
    <p:sldId id="279" r:id="rId24"/>
    <p:sldId id="280" r:id="rId25"/>
    <p:sldId id="281" r:id="rId26"/>
    <p:sldId id="282" r:id="rId27"/>
    <p:sldId id="283" r:id="rId28"/>
    <p:sldId id="284" r:id="rId29"/>
    <p:sldId id="285" r:id="rId30"/>
    <p:sldId id="286" r:id="rId31"/>
    <p:sldId id="28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8B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6374" autoAdjust="0"/>
  </p:normalViewPr>
  <p:slideViewPr>
    <p:cSldViewPr snapToGrid="0">
      <p:cViewPr>
        <p:scale>
          <a:sx n="70" d="100"/>
          <a:sy n="70" d="100"/>
        </p:scale>
        <p:origin x="-744"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E5EA56-DC76-4921-B4BD-0166C62A0E6C}" type="datetimeFigureOut">
              <a:rPr lang="en-GB" smtClean="0"/>
              <a:t>17/03/2019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1AD01E-4B69-4CF4-9AB1-9A114C629566}" type="slidenum">
              <a:rPr lang="en-GB" smtClean="0"/>
              <a:t>‹#›</a:t>
            </a:fld>
            <a:endParaRPr lang="en-GB"/>
          </a:p>
        </p:txBody>
      </p:sp>
    </p:spTree>
    <p:extLst>
      <p:ext uri="{BB962C8B-B14F-4D97-AF65-F5344CB8AC3E}">
        <p14:creationId xmlns:p14="http://schemas.microsoft.com/office/powerpoint/2010/main" val="1825635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cs typeface="MS PGothic" panose="020B0600070205080204" pitchFamily="34" charset="-128"/>
              </a:rPr>
              <a:t>Children could work through this using concrete resources, rather than responding in written form as a means of differentiation. </a:t>
            </a:r>
          </a:p>
        </p:txBody>
      </p:sp>
      <p:sp>
        <p:nvSpPr>
          <p:cNvPr id="4" name="Slide Number Placeholder 3"/>
          <p:cNvSpPr>
            <a:spLocks noGrp="1"/>
          </p:cNvSpPr>
          <p:nvPr>
            <p:ph type="sldNum" sz="quarter" idx="10"/>
          </p:nvPr>
        </p:nvSpPr>
        <p:spPr/>
        <p:txBody>
          <a:bodyPr/>
          <a:lstStyle/>
          <a:p>
            <a:fld id="{951AD01E-4B69-4CF4-9AB1-9A114C629566}" type="slidenum">
              <a:rPr lang="en-GB" smtClean="0"/>
              <a:t>1</a:t>
            </a:fld>
            <a:endParaRPr lang="en-GB"/>
          </a:p>
        </p:txBody>
      </p:sp>
    </p:spTree>
    <p:extLst>
      <p:ext uri="{BB962C8B-B14F-4D97-AF65-F5344CB8AC3E}">
        <p14:creationId xmlns:p14="http://schemas.microsoft.com/office/powerpoint/2010/main" val="775790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a:t>
            </a:fld>
            <a:endParaRPr lang="en-GB"/>
          </a:p>
        </p:txBody>
      </p:sp>
    </p:spTree>
    <p:extLst>
      <p:ext uri="{BB962C8B-B14F-4D97-AF65-F5344CB8AC3E}">
        <p14:creationId xmlns:p14="http://schemas.microsoft.com/office/powerpoint/2010/main" val="564541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3</a:t>
            </a:fld>
            <a:endParaRPr lang="en-GB"/>
          </a:p>
        </p:txBody>
      </p:sp>
    </p:spTree>
    <p:extLst>
      <p:ext uri="{BB962C8B-B14F-4D97-AF65-F5344CB8AC3E}">
        <p14:creationId xmlns:p14="http://schemas.microsoft.com/office/powerpoint/2010/main" val="1889013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4</a:t>
            </a:fld>
            <a:endParaRPr lang="en-GB"/>
          </a:p>
        </p:txBody>
      </p:sp>
    </p:spTree>
    <p:extLst>
      <p:ext uri="{BB962C8B-B14F-4D97-AF65-F5344CB8AC3E}">
        <p14:creationId xmlns:p14="http://schemas.microsoft.com/office/powerpoint/2010/main" val="1080005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5</a:t>
            </a:fld>
            <a:endParaRPr lang="en-GB"/>
          </a:p>
        </p:txBody>
      </p:sp>
    </p:spTree>
    <p:extLst>
      <p:ext uri="{BB962C8B-B14F-4D97-AF65-F5344CB8AC3E}">
        <p14:creationId xmlns:p14="http://schemas.microsoft.com/office/powerpoint/2010/main" val="3579847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6</a:t>
            </a:fld>
            <a:endParaRPr lang="en-GB"/>
          </a:p>
        </p:txBody>
      </p:sp>
    </p:spTree>
    <p:extLst>
      <p:ext uri="{BB962C8B-B14F-4D97-AF65-F5344CB8AC3E}">
        <p14:creationId xmlns:p14="http://schemas.microsoft.com/office/powerpoint/2010/main" val="2876859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7</a:t>
            </a:fld>
            <a:endParaRPr lang="en-GB"/>
          </a:p>
        </p:txBody>
      </p:sp>
    </p:spTree>
    <p:extLst>
      <p:ext uri="{BB962C8B-B14F-4D97-AF65-F5344CB8AC3E}">
        <p14:creationId xmlns:p14="http://schemas.microsoft.com/office/powerpoint/2010/main" val="10015859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8</a:t>
            </a:fld>
            <a:endParaRPr lang="en-GB"/>
          </a:p>
        </p:txBody>
      </p:sp>
    </p:spTree>
    <p:extLst>
      <p:ext uri="{BB962C8B-B14F-4D97-AF65-F5344CB8AC3E}">
        <p14:creationId xmlns:p14="http://schemas.microsoft.com/office/powerpoint/2010/main" val="2428968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9</a:t>
            </a:fld>
            <a:endParaRPr lang="en-GB"/>
          </a:p>
        </p:txBody>
      </p:sp>
    </p:spTree>
    <p:extLst>
      <p:ext uri="{BB962C8B-B14F-4D97-AF65-F5344CB8AC3E}">
        <p14:creationId xmlns:p14="http://schemas.microsoft.com/office/powerpoint/2010/main" val="1836246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10</a:t>
            </a:fld>
            <a:endParaRPr lang="en-GB"/>
          </a:p>
        </p:txBody>
      </p:sp>
    </p:spTree>
    <p:extLst>
      <p:ext uri="{BB962C8B-B14F-4D97-AF65-F5344CB8AC3E}">
        <p14:creationId xmlns:p14="http://schemas.microsoft.com/office/powerpoint/2010/main" val="1988993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11</a:t>
            </a:fld>
            <a:endParaRPr lang="en-GB"/>
          </a:p>
        </p:txBody>
      </p:sp>
    </p:spTree>
    <p:extLst>
      <p:ext uri="{BB962C8B-B14F-4D97-AF65-F5344CB8AC3E}">
        <p14:creationId xmlns:p14="http://schemas.microsoft.com/office/powerpoint/2010/main" val="5805480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12</a:t>
            </a:fld>
            <a:endParaRPr lang="en-GB"/>
          </a:p>
        </p:txBody>
      </p:sp>
    </p:spTree>
    <p:extLst>
      <p:ext uri="{BB962C8B-B14F-4D97-AF65-F5344CB8AC3E}">
        <p14:creationId xmlns:p14="http://schemas.microsoft.com/office/powerpoint/2010/main" val="254603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13</a:t>
            </a:fld>
            <a:endParaRPr lang="en-GB"/>
          </a:p>
        </p:txBody>
      </p:sp>
    </p:spTree>
    <p:extLst>
      <p:ext uri="{BB962C8B-B14F-4D97-AF65-F5344CB8AC3E}">
        <p14:creationId xmlns:p14="http://schemas.microsoft.com/office/powerpoint/2010/main" val="6631514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14</a:t>
            </a:fld>
            <a:endParaRPr lang="en-GB"/>
          </a:p>
        </p:txBody>
      </p:sp>
    </p:spTree>
    <p:extLst>
      <p:ext uri="{BB962C8B-B14F-4D97-AF65-F5344CB8AC3E}">
        <p14:creationId xmlns:p14="http://schemas.microsoft.com/office/powerpoint/2010/main" val="7301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15</a:t>
            </a:fld>
            <a:endParaRPr lang="en-GB"/>
          </a:p>
        </p:txBody>
      </p:sp>
    </p:spTree>
    <p:extLst>
      <p:ext uri="{BB962C8B-B14F-4D97-AF65-F5344CB8AC3E}">
        <p14:creationId xmlns:p14="http://schemas.microsoft.com/office/powerpoint/2010/main" val="1300018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16</a:t>
            </a:fld>
            <a:endParaRPr lang="en-GB"/>
          </a:p>
        </p:txBody>
      </p:sp>
    </p:spTree>
    <p:extLst>
      <p:ext uri="{BB962C8B-B14F-4D97-AF65-F5344CB8AC3E}">
        <p14:creationId xmlns:p14="http://schemas.microsoft.com/office/powerpoint/2010/main" val="3250830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17</a:t>
            </a:fld>
            <a:endParaRPr lang="en-GB"/>
          </a:p>
        </p:txBody>
      </p:sp>
    </p:spTree>
    <p:extLst>
      <p:ext uri="{BB962C8B-B14F-4D97-AF65-F5344CB8AC3E}">
        <p14:creationId xmlns:p14="http://schemas.microsoft.com/office/powerpoint/2010/main" val="3520972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18</a:t>
            </a:fld>
            <a:endParaRPr lang="en-GB"/>
          </a:p>
        </p:txBody>
      </p:sp>
    </p:spTree>
    <p:extLst>
      <p:ext uri="{BB962C8B-B14F-4D97-AF65-F5344CB8AC3E}">
        <p14:creationId xmlns:p14="http://schemas.microsoft.com/office/powerpoint/2010/main" val="21703268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19</a:t>
            </a:fld>
            <a:endParaRPr lang="en-GB"/>
          </a:p>
        </p:txBody>
      </p:sp>
    </p:spTree>
    <p:extLst>
      <p:ext uri="{BB962C8B-B14F-4D97-AF65-F5344CB8AC3E}">
        <p14:creationId xmlns:p14="http://schemas.microsoft.com/office/powerpoint/2010/main" val="3560103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20</a:t>
            </a:fld>
            <a:endParaRPr lang="en-GB"/>
          </a:p>
        </p:txBody>
      </p:sp>
    </p:spTree>
    <p:extLst>
      <p:ext uri="{BB962C8B-B14F-4D97-AF65-F5344CB8AC3E}">
        <p14:creationId xmlns:p14="http://schemas.microsoft.com/office/powerpoint/2010/main" val="42915168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21</a:t>
            </a:fld>
            <a:endParaRPr lang="en-GB"/>
          </a:p>
        </p:txBody>
      </p:sp>
    </p:spTree>
    <p:extLst>
      <p:ext uri="{BB962C8B-B14F-4D97-AF65-F5344CB8AC3E}">
        <p14:creationId xmlns:p14="http://schemas.microsoft.com/office/powerpoint/2010/main" val="3613301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22</a:t>
            </a:fld>
            <a:endParaRPr lang="en-GB"/>
          </a:p>
        </p:txBody>
      </p:sp>
    </p:spTree>
    <p:extLst>
      <p:ext uri="{BB962C8B-B14F-4D97-AF65-F5344CB8AC3E}">
        <p14:creationId xmlns:p14="http://schemas.microsoft.com/office/powerpoint/2010/main" val="27750264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23</a:t>
            </a:fld>
            <a:endParaRPr lang="en-GB"/>
          </a:p>
        </p:txBody>
      </p:sp>
    </p:spTree>
    <p:extLst>
      <p:ext uri="{BB962C8B-B14F-4D97-AF65-F5344CB8AC3E}">
        <p14:creationId xmlns:p14="http://schemas.microsoft.com/office/powerpoint/2010/main" val="3362339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altLang="en-US" dirty="0">
                <a:cs typeface="MS PGothic" panose="020B0600070205080204" pitchFamily="34" charset="-128"/>
              </a:rPr>
              <a:t>Children can use place value counters or Base 10 (Dienes blocks) as a means of differentiation. You could also provide place value tables or encourage pupils to use them on their mini-whiteboards. </a:t>
            </a:r>
          </a:p>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24</a:t>
            </a:fld>
            <a:endParaRPr lang="en-GB"/>
          </a:p>
        </p:txBody>
      </p:sp>
    </p:spTree>
    <p:extLst>
      <p:ext uri="{BB962C8B-B14F-4D97-AF65-F5344CB8AC3E}">
        <p14:creationId xmlns:p14="http://schemas.microsoft.com/office/powerpoint/2010/main" val="32077830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25</a:t>
            </a:fld>
            <a:endParaRPr lang="en-GB"/>
          </a:p>
        </p:txBody>
      </p:sp>
    </p:spTree>
    <p:extLst>
      <p:ext uri="{BB962C8B-B14F-4D97-AF65-F5344CB8AC3E}">
        <p14:creationId xmlns:p14="http://schemas.microsoft.com/office/powerpoint/2010/main" val="29317055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altLang="en-US" dirty="0">
                <a:cs typeface="MS PGothic" panose="020B0600070205080204" pitchFamily="34" charset="-128"/>
              </a:rPr>
              <a:t>Children can use place value counters or Base 10 (Dienes blocks) as a means of differentiation. You could also provide place value tables or encourage pupils to use them on their mini-whiteboards. </a:t>
            </a:r>
          </a:p>
        </p:txBody>
      </p:sp>
      <p:sp>
        <p:nvSpPr>
          <p:cNvPr id="4" name="Slide Number Placeholder 3"/>
          <p:cNvSpPr>
            <a:spLocks noGrp="1"/>
          </p:cNvSpPr>
          <p:nvPr>
            <p:ph type="sldNum" sz="quarter" idx="10"/>
          </p:nvPr>
        </p:nvSpPr>
        <p:spPr/>
        <p:txBody>
          <a:bodyPr/>
          <a:lstStyle/>
          <a:p>
            <a:fld id="{951AD01E-4B69-4CF4-9AB1-9A114C629566}" type="slidenum">
              <a:rPr lang="en-GB" smtClean="0"/>
              <a:t>26</a:t>
            </a:fld>
            <a:endParaRPr lang="en-GB"/>
          </a:p>
        </p:txBody>
      </p:sp>
    </p:spTree>
    <p:extLst>
      <p:ext uri="{BB962C8B-B14F-4D97-AF65-F5344CB8AC3E}">
        <p14:creationId xmlns:p14="http://schemas.microsoft.com/office/powerpoint/2010/main" val="40931201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27</a:t>
            </a:fld>
            <a:endParaRPr lang="en-GB"/>
          </a:p>
        </p:txBody>
      </p:sp>
    </p:spTree>
    <p:extLst>
      <p:ext uri="{BB962C8B-B14F-4D97-AF65-F5344CB8AC3E}">
        <p14:creationId xmlns:p14="http://schemas.microsoft.com/office/powerpoint/2010/main" val="24543886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28</a:t>
            </a:fld>
            <a:endParaRPr lang="en-GB"/>
          </a:p>
        </p:txBody>
      </p:sp>
    </p:spTree>
    <p:extLst>
      <p:ext uri="{BB962C8B-B14F-4D97-AF65-F5344CB8AC3E}">
        <p14:creationId xmlns:p14="http://schemas.microsoft.com/office/powerpoint/2010/main" val="17678539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29</a:t>
            </a:fld>
            <a:endParaRPr lang="en-GB"/>
          </a:p>
        </p:txBody>
      </p:sp>
    </p:spTree>
    <p:extLst>
      <p:ext uri="{BB962C8B-B14F-4D97-AF65-F5344CB8AC3E}">
        <p14:creationId xmlns:p14="http://schemas.microsoft.com/office/powerpoint/2010/main" val="368607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30</a:t>
            </a:fld>
            <a:endParaRPr lang="en-GB"/>
          </a:p>
        </p:txBody>
      </p:sp>
    </p:spTree>
    <p:extLst>
      <p:ext uri="{BB962C8B-B14F-4D97-AF65-F5344CB8AC3E}">
        <p14:creationId xmlns:p14="http://schemas.microsoft.com/office/powerpoint/2010/main" val="2843653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1AD01E-4B69-4CF4-9AB1-9A114C629566}" type="slidenum">
              <a:rPr lang="en-GB" smtClean="0"/>
              <a:t>31</a:t>
            </a:fld>
            <a:endParaRPr lang="en-GB"/>
          </a:p>
        </p:txBody>
      </p:sp>
    </p:spTree>
    <p:extLst>
      <p:ext uri="{BB962C8B-B14F-4D97-AF65-F5344CB8AC3E}">
        <p14:creationId xmlns:p14="http://schemas.microsoft.com/office/powerpoint/2010/main" val="610133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7D875C-94EA-40CA-9DA7-87A54EEC49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94A47D42-A3E9-45E1-A3AC-B929098757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7BB7CA31-91F3-4D31-B7AE-A44959484632}"/>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1E5ABC08-1D29-4150-AFB8-64A175E22B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198CFEC-E99A-428D-9F17-9B7B2BCB94CC}"/>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366551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509547-0905-4F26-AED0-CBF302028B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D2D8430-8548-445A-B1B0-02F9B0C4334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F2498DF-B72E-4E90-B11D-AEC8AD48F7A1}"/>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9DC8AB1B-2EDA-49F1-9DDC-7844EEE2DF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B5CC987-D93B-400D-B73A-80340233809E}"/>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372456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2E8FDA-9D96-4D6B-973C-B6228C9C77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1B579F8F-AE79-458B-B777-EF5D8730EA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24568114-14EE-4FDB-8623-7BED650456A9}"/>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C639B6E4-94F3-4AEA-921F-E4435FAF1B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966978C-6862-4395-A132-0373149AD6A8}"/>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4288239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9EE6FB-62E9-4C47-BB82-2F476336B8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EC501C5-C9F8-466C-8668-75A8849E2EA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6D21FAB-BFF4-4581-BD47-3AD9DD8584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9B5168C1-A1C4-448C-BA43-6D5A6471AA99}"/>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6" name="Footer Placeholder 5">
            <a:extLst>
              <a:ext uri="{FF2B5EF4-FFF2-40B4-BE49-F238E27FC236}">
                <a16:creationId xmlns:a16="http://schemas.microsoft.com/office/drawing/2014/main" xmlns="" id="{3308E3FF-FD8A-45F1-A4A0-C24E8AE372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DB53972-D154-4776-B0FC-685B984AEB2F}"/>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1016985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3C0762-5D93-44F4-9728-7FE66F80045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B07A498E-9158-424E-9555-0DA07F8512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8D9FF1B0-A3F1-4A14-B074-A0C99807CD0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E4117951-3AD8-4836-A58C-0C4E2A9449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E16299F4-26DE-4819-BA00-8D4CABC6489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26E9EF74-FB16-42CC-92B7-344B69DC3BBA}"/>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8" name="Footer Placeholder 7">
            <a:extLst>
              <a:ext uri="{FF2B5EF4-FFF2-40B4-BE49-F238E27FC236}">
                <a16:creationId xmlns:a16="http://schemas.microsoft.com/office/drawing/2014/main" xmlns="" id="{E147E447-876E-460A-8D99-189C8A5744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19933298-C3AB-40C2-8A9A-DD9B7EAD3CB3}"/>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1048363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2420EF-C967-49A7-9806-F04B3C08B4F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B3663B7B-8A39-4768-8E20-CBF7E1D1CBC2}"/>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4" name="Footer Placeholder 3">
            <a:extLst>
              <a:ext uri="{FF2B5EF4-FFF2-40B4-BE49-F238E27FC236}">
                <a16:creationId xmlns:a16="http://schemas.microsoft.com/office/drawing/2014/main" xmlns="" id="{752441DF-213D-48FD-87F9-F33CE93DC9C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0FF9652D-9E20-4AEA-A5A7-3ECB2A5D913A}"/>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2560843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29DB8DD-4954-4C70-9A19-452EE0176A25}"/>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3" name="Footer Placeholder 2">
            <a:extLst>
              <a:ext uri="{FF2B5EF4-FFF2-40B4-BE49-F238E27FC236}">
                <a16:creationId xmlns:a16="http://schemas.microsoft.com/office/drawing/2014/main" xmlns="" id="{017072FA-8AA1-4024-9198-1A817A91EDB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153F94D5-83BC-42C8-867F-66AE64628664}"/>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157731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3FA613-9D51-4862-A877-699CECFCE7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B0535C2-7253-4471-BF85-86BE7B316D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84A3EA9A-0962-46BE-A11C-5DD544B82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72D54AD6-A573-448C-BDDA-1E679E306FE8}"/>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6" name="Footer Placeholder 5">
            <a:extLst>
              <a:ext uri="{FF2B5EF4-FFF2-40B4-BE49-F238E27FC236}">
                <a16:creationId xmlns:a16="http://schemas.microsoft.com/office/drawing/2014/main" xmlns="" id="{C4C54D6D-4C7A-420E-8EF5-BFE0D22FB1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5B1331B-0DD9-4B16-8BAC-E34B5942C2FA}"/>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440133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C4A8FC-ADA2-4BA4-A5CE-211A272007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5CCA7518-0A48-4DDF-9DAB-20836B9049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2A041427-190E-4285-9ED6-59301CDD37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E0D39B5-16B3-472E-AE98-F9CB1076DB31}"/>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6" name="Footer Placeholder 5">
            <a:extLst>
              <a:ext uri="{FF2B5EF4-FFF2-40B4-BE49-F238E27FC236}">
                <a16:creationId xmlns:a16="http://schemas.microsoft.com/office/drawing/2014/main" xmlns="" id="{F789EE13-4D7D-40EC-AC41-2213AB4D9E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6C5A05D-ED72-480E-A9CD-2AA23EF8B684}"/>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1853843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9E0F27-D9BC-4185-AAF6-18860BC5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5D95CAF-6A55-48C8-9516-671DEB5FDE8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71B54D8-EB53-4C9B-BF84-2B82756C0012}"/>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AEF8A6E9-53D7-4471-B5BB-F0BA57D554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EBB370D-F0E1-4B05-9142-BE76B3878B0B}"/>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2141513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8578D257-1298-43C1-A8AA-C6907C4295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41019C0-5578-4AE7-ADBB-67E72A81497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A80FAC9-16E9-46A0-A5F8-C75492F93FA6}"/>
              </a:ext>
            </a:extLst>
          </p:cNvPr>
          <p:cNvSpPr>
            <a:spLocks noGrp="1"/>
          </p:cNvSpPr>
          <p:nvPr>
            <p:ph type="dt" sz="half" idx="10"/>
          </p:nvPr>
        </p:nvSpPr>
        <p:spPr/>
        <p:txBody>
          <a:body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AB465BD1-9003-42B4-8068-225AFAC9FB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132B12E-D4EA-4D6D-A60C-31E0593A39DC}"/>
              </a:ext>
            </a:extLst>
          </p:cNvPr>
          <p:cNvSpPr>
            <a:spLocks noGrp="1"/>
          </p:cNvSpPr>
          <p:nvPr>
            <p:ph type="sldNum" sz="quarter" idx="12"/>
          </p:nvPr>
        </p:nvSpPr>
        <p:spPr/>
        <p:txBody>
          <a:bodyPr/>
          <a:lstStyle/>
          <a:p>
            <a:fld id="{8F5E4B48-0170-48E2-9502-FB8407150473}" type="slidenum">
              <a:rPr lang="en-GB" smtClean="0"/>
              <a:t>‹#›</a:t>
            </a:fld>
            <a:endParaRPr lang="en-GB"/>
          </a:p>
        </p:txBody>
      </p:sp>
    </p:spTree>
    <p:extLst>
      <p:ext uri="{BB962C8B-B14F-4D97-AF65-F5344CB8AC3E}">
        <p14:creationId xmlns:p14="http://schemas.microsoft.com/office/powerpoint/2010/main" val="3600873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AFE5D7D-C78D-44D8-81B5-15E4E0BB1C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F510A11-6B26-4638-9564-75EAD2F388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ED767CF-1562-4740-A7C7-C59109F460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034717-2033-4AC0-B174-E0AA82AAA050}" type="datetimeFigureOut">
              <a:rPr lang="en-GB" smtClean="0"/>
              <a:t>17/03/2019</a:t>
            </a:fld>
            <a:endParaRPr lang="en-GB"/>
          </a:p>
        </p:txBody>
      </p:sp>
      <p:sp>
        <p:nvSpPr>
          <p:cNvPr id="5" name="Footer Placeholder 4">
            <a:extLst>
              <a:ext uri="{FF2B5EF4-FFF2-40B4-BE49-F238E27FC236}">
                <a16:creationId xmlns:a16="http://schemas.microsoft.com/office/drawing/2014/main" xmlns="" id="{1CDB50BC-0644-4314-97C5-08C8DB85CE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E4A79CB9-619A-44F5-961C-9B86F41CBD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5E4B48-0170-48E2-9502-FB8407150473}" type="slidenum">
              <a:rPr lang="en-GB" smtClean="0"/>
              <a:t>‹#›</a:t>
            </a:fld>
            <a:endParaRPr lang="en-GB"/>
          </a:p>
        </p:txBody>
      </p:sp>
    </p:spTree>
    <p:extLst>
      <p:ext uri="{BB962C8B-B14F-4D97-AF65-F5344CB8AC3E}">
        <p14:creationId xmlns:p14="http://schemas.microsoft.com/office/powerpoint/2010/main" val="634522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bit.ly/Yr5PV"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hyperlink" Target="http://bit.ly/Yr5PV"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hyperlink" Target="http://bit.ly/Yr5P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0367A3A6-0ADD-48A5-A930-FA2D493BDBF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sp>
        <p:nvSpPr>
          <p:cNvPr id="13" name="TextBox 12">
            <a:extLst>
              <a:ext uri="{FF2B5EF4-FFF2-40B4-BE49-F238E27FC236}">
                <a16:creationId xmlns:a16="http://schemas.microsoft.com/office/drawing/2014/main" xmlns="" id="{FC333846-F03C-465F-94F9-0889670427B8}"/>
              </a:ext>
            </a:extLst>
          </p:cNvPr>
          <p:cNvSpPr txBox="1"/>
          <p:nvPr/>
        </p:nvSpPr>
        <p:spPr>
          <a:xfrm>
            <a:off x="84722" y="426048"/>
            <a:ext cx="11829480" cy="80021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a:p>
            <a:endParaRPr lang="en-US" dirty="0">
              <a:latin typeface="Nunito" panose="02000303000000000000" pitchFamily="2" charset="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ext uri="{D42A27DB-BD31-4B8C-83A1-F6EECF244321}">
                <p14:modId xmlns:p14="http://schemas.microsoft.com/office/powerpoint/2010/main" val="2837922879"/>
              </p:ext>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Starter:</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Show me 7,043 in three different ways</a:t>
            </a:r>
            <a:r>
              <a:rPr lang="en-GB" b="1" i="1" dirty="0">
                <a:latin typeface="Open Sans" panose="020B0606030504020204" pitchFamily="34" charset="0"/>
                <a:ea typeface="Open Sans" panose="020B0606030504020204" pitchFamily="34" charset="0"/>
                <a:cs typeface="Open Sans" panose="020B0606030504020204" pitchFamily="34" charset="0"/>
              </a:rPr>
              <a:t>.</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a:extLst>
              <a:ext uri="{FF2B5EF4-FFF2-40B4-BE49-F238E27FC236}">
                <a16:creationId xmlns:a16="http://schemas.microsoft.com/office/drawing/2014/main" xmlns="" id="{E7769955-EEF5-49CD-A345-DD9EA9A9A1AB}"/>
              </a:ext>
            </a:extLst>
          </p:cNvPr>
          <p:cNvPicPr>
            <a:picLocks noChangeAspect="1"/>
          </p:cNvPicPr>
          <p:nvPr/>
        </p:nvPicPr>
        <p:blipFill>
          <a:blip r:embed="rId5"/>
          <a:stretch>
            <a:fillRect/>
          </a:stretch>
        </p:blipFill>
        <p:spPr>
          <a:xfrm>
            <a:off x="0" y="-2339"/>
            <a:ext cx="1146147" cy="371888"/>
          </a:xfrm>
          <a:prstGeom prst="rect">
            <a:avLst/>
          </a:prstGeom>
        </p:spPr>
      </p:pic>
      <p:sp>
        <p:nvSpPr>
          <p:cNvPr id="2" name="Date Placeholder 1">
            <a:extLst>
              <a:ext uri="{FF2B5EF4-FFF2-40B4-BE49-F238E27FC236}">
                <a16:creationId xmlns:a16="http://schemas.microsoft.com/office/drawing/2014/main" xmlns="" id="{618F76B5-E216-484E-A8D6-FDB68786C997}"/>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8" name="Table 6">
            <a:extLst>
              <a:ext uri="{FF2B5EF4-FFF2-40B4-BE49-F238E27FC236}">
                <a16:creationId xmlns:a16="http://schemas.microsoft.com/office/drawing/2014/main" xmlns="" id="{97CEE0E7-9927-4AAA-8C8A-0A323D7606D0}"/>
              </a:ext>
            </a:extLst>
          </p:cNvPr>
          <p:cNvGraphicFramePr>
            <a:graphicFrameLocks noGrp="1"/>
          </p:cNvGraphicFramePr>
          <p:nvPr>
            <p:extLst>
              <p:ext uri="{D42A27DB-BD31-4B8C-83A1-F6EECF244321}">
                <p14:modId xmlns:p14="http://schemas.microsoft.com/office/powerpoint/2010/main" val="3857375214"/>
              </p:ext>
            </p:extLst>
          </p:nvPr>
        </p:nvGraphicFramePr>
        <p:xfrm>
          <a:off x="9371012" y="5107590"/>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write 7,043 in its worded form?</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pic>
        <p:nvPicPr>
          <p:cNvPr id="9" name="Picture 8">
            <a:extLst>
              <a:ext uri="{FF2B5EF4-FFF2-40B4-BE49-F238E27FC236}">
                <a16:creationId xmlns:a16="http://schemas.microsoft.com/office/drawing/2014/main" xmlns="" id="{E19BBEFD-E745-42D2-B73B-F8C2F8ED3473}"/>
              </a:ext>
            </a:extLst>
          </p:cNvPr>
          <p:cNvPicPr>
            <a:picLocks noChangeAspect="1"/>
          </p:cNvPicPr>
          <p:nvPr/>
        </p:nvPicPr>
        <p:blipFill>
          <a:blip r:embed="rId6"/>
          <a:stretch>
            <a:fillRect/>
          </a:stretch>
        </p:blipFill>
        <p:spPr>
          <a:xfrm>
            <a:off x="277798" y="2027112"/>
            <a:ext cx="3990975" cy="3962400"/>
          </a:xfrm>
          <a:prstGeom prst="rect">
            <a:avLst/>
          </a:prstGeom>
        </p:spPr>
      </p:pic>
    </p:spTree>
    <p:extLst>
      <p:ext uri="{BB962C8B-B14F-4D97-AF65-F5344CB8AC3E}">
        <p14:creationId xmlns:p14="http://schemas.microsoft.com/office/powerpoint/2010/main" val="565399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E16ACE3D-92C9-4066-9091-AF4F7500283A}"/>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E6E9B6F6-1E26-480C-987F-6A5C9EAAF3DC}"/>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B3F1A3FF-E43C-4FFA-8381-6DF30DD32AF2}"/>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826A0C38-C4E7-49DC-9406-AF0A8898838D}"/>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8" name="Picture 17">
            <a:extLst>
              <a:ext uri="{FF2B5EF4-FFF2-40B4-BE49-F238E27FC236}">
                <a16:creationId xmlns:a16="http://schemas.microsoft.com/office/drawing/2014/main" xmlns="" id="{72E441B6-23C0-4559-A5B1-707779E6AD22}"/>
              </a:ext>
            </a:extLst>
          </p:cNvPr>
          <p:cNvPicPr>
            <a:picLocks noChangeAspect="1"/>
          </p:cNvPicPr>
          <p:nvPr/>
        </p:nvPicPr>
        <p:blipFill>
          <a:blip r:embed="rId6"/>
          <a:stretch>
            <a:fillRect/>
          </a:stretch>
        </p:blipFill>
        <p:spPr>
          <a:xfrm>
            <a:off x="2346201" y="2237116"/>
            <a:ext cx="4514850" cy="3181350"/>
          </a:xfrm>
          <a:prstGeom prst="rect">
            <a:avLst/>
          </a:prstGeom>
        </p:spPr>
      </p:pic>
    </p:spTree>
    <p:extLst>
      <p:ext uri="{BB962C8B-B14F-4D97-AF65-F5344CB8AC3E}">
        <p14:creationId xmlns:p14="http://schemas.microsoft.com/office/powerpoint/2010/main" val="2783188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82590EDF-F7F0-43C1-B214-61F53D955634}"/>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BD8BB832-6DBF-4594-BCAC-BBBF1F3725A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C729C975-431F-497C-A778-B3E26E60297E}"/>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7008398B-4993-4E65-B1C6-0BEE41798A89}"/>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8" name="Picture 17">
            <a:extLst>
              <a:ext uri="{FF2B5EF4-FFF2-40B4-BE49-F238E27FC236}">
                <a16:creationId xmlns:a16="http://schemas.microsoft.com/office/drawing/2014/main" xmlns="" id="{A78944C0-D0DF-475B-86BE-A87BD9D8A6A4}"/>
              </a:ext>
            </a:extLst>
          </p:cNvPr>
          <p:cNvPicPr>
            <a:picLocks noChangeAspect="1"/>
          </p:cNvPicPr>
          <p:nvPr/>
        </p:nvPicPr>
        <p:blipFill>
          <a:blip r:embed="rId6"/>
          <a:stretch>
            <a:fillRect/>
          </a:stretch>
        </p:blipFill>
        <p:spPr>
          <a:xfrm>
            <a:off x="2384301" y="2144112"/>
            <a:ext cx="4438650" cy="3352800"/>
          </a:xfrm>
          <a:prstGeom prst="rect">
            <a:avLst/>
          </a:prstGeom>
        </p:spPr>
      </p:pic>
    </p:spTree>
    <p:extLst>
      <p:ext uri="{BB962C8B-B14F-4D97-AF65-F5344CB8AC3E}">
        <p14:creationId xmlns:p14="http://schemas.microsoft.com/office/powerpoint/2010/main" val="1401993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F0F75616-F576-45DC-9F84-501249D6313D}"/>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0CF6B952-820D-481C-8AAB-C738512F6365}"/>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E234A0EB-CCAC-4733-AECB-034BF8EBB0AE}"/>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CE5AD5C5-08B3-45A2-92E0-855B4A247241}"/>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B84A9F83-AFDE-441A-A437-347A857C9884}"/>
              </a:ext>
            </a:extLst>
          </p:cNvPr>
          <p:cNvPicPr>
            <a:picLocks noChangeAspect="1"/>
          </p:cNvPicPr>
          <p:nvPr/>
        </p:nvPicPr>
        <p:blipFill>
          <a:blip r:embed="rId6"/>
          <a:stretch>
            <a:fillRect/>
          </a:stretch>
        </p:blipFill>
        <p:spPr>
          <a:xfrm>
            <a:off x="2346201" y="2364391"/>
            <a:ext cx="4514850" cy="3276600"/>
          </a:xfrm>
          <a:prstGeom prst="rect">
            <a:avLst/>
          </a:prstGeom>
        </p:spPr>
      </p:pic>
    </p:spTree>
    <p:extLst>
      <p:ext uri="{BB962C8B-B14F-4D97-AF65-F5344CB8AC3E}">
        <p14:creationId xmlns:p14="http://schemas.microsoft.com/office/powerpoint/2010/main" val="2220899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6" name="Rectangle 15">
            <a:extLst>
              <a:ext uri="{FF2B5EF4-FFF2-40B4-BE49-F238E27FC236}">
                <a16:creationId xmlns:a16="http://schemas.microsoft.com/office/drawing/2014/main" xmlns="" id="{FDAC97C0-4728-42A3-97D8-786403E1798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xmlns="" id="{52F7673C-BADB-4D37-AF01-212BAF7401A4}"/>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xmlns="" id="{F35ACF01-DFD9-413C-8574-58BA5DE48F58}"/>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xmlns="" id="{AE45745A-6B81-4CBE-AAF8-8BF205E97E8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3831840F-0EBB-45B9-A87D-6F9D0E7E2CD9}"/>
              </a:ext>
            </a:extLst>
          </p:cNvPr>
          <p:cNvPicPr>
            <a:picLocks noChangeAspect="1"/>
          </p:cNvPicPr>
          <p:nvPr/>
        </p:nvPicPr>
        <p:blipFill>
          <a:blip r:embed="rId6"/>
          <a:stretch>
            <a:fillRect/>
          </a:stretch>
        </p:blipFill>
        <p:spPr>
          <a:xfrm>
            <a:off x="2336676" y="2345341"/>
            <a:ext cx="4533900" cy="3295650"/>
          </a:xfrm>
          <a:prstGeom prst="rect">
            <a:avLst/>
          </a:prstGeom>
        </p:spPr>
      </p:pic>
    </p:spTree>
    <p:extLst>
      <p:ext uri="{BB962C8B-B14F-4D97-AF65-F5344CB8AC3E}">
        <p14:creationId xmlns:p14="http://schemas.microsoft.com/office/powerpoint/2010/main" val="1353786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D236830D-C1C7-471A-A95B-01F535CDE6EF}"/>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AEBE1BB3-4339-4389-937D-98DCC0F327DE}"/>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92621A17-27C0-4D8D-B3C6-B49152386A42}"/>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8B2023AC-AC3C-4C25-82F3-141E13F232A7}"/>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1C113E32-FFF7-452D-9A54-F6B45F52B79F}"/>
              </a:ext>
            </a:extLst>
          </p:cNvPr>
          <p:cNvPicPr>
            <a:picLocks noChangeAspect="1"/>
          </p:cNvPicPr>
          <p:nvPr/>
        </p:nvPicPr>
        <p:blipFill>
          <a:blip r:embed="rId6"/>
          <a:stretch>
            <a:fillRect/>
          </a:stretch>
        </p:blipFill>
        <p:spPr>
          <a:xfrm>
            <a:off x="2408113" y="2265419"/>
            <a:ext cx="4391025" cy="3276600"/>
          </a:xfrm>
          <a:prstGeom prst="rect">
            <a:avLst/>
          </a:prstGeom>
        </p:spPr>
      </p:pic>
    </p:spTree>
    <p:extLst>
      <p:ext uri="{BB962C8B-B14F-4D97-AF65-F5344CB8AC3E}">
        <p14:creationId xmlns:p14="http://schemas.microsoft.com/office/powerpoint/2010/main" val="745551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EF456410-B027-4554-A70E-4C2F35FE6D61}"/>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E274D743-ED2F-4229-82D1-8B667AAE873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2DCA5B89-F4C9-4FAB-A51C-EA72F9A8AA1E}"/>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5D866269-67F8-45C8-AA21-3E3C245EC403}"/>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1F88607B-7462-4E07-A122-640DB1865466}"/>
              </a:ext>
            </a:extLst>
          </p:cNvPr>
          <p:cNvPicPr>
            <a:picLocks noChangeAspect="1"/>
          </p:cNvPicPr>
          <p:nvPr/>
        </p:nvPicPr>
        <p:blipFill>
          <a:blip r:embed="rId6"/>
          <a:stretch>
            <a:fillRect/>
          </a:stretch>
        </p:blipFill>
        <p:spPr>
          <a:xfrm>
            <a:off x="2374776" y="2287123"/>
            <a:ext cx="4457700" cy="3371850"/>
          </a:xfrm>
          <a:prstGeom prst="rect">
            <a:avLst/>
          </a:prstGeom>
        </p:spPr>
      </p:pic>
    </p:spTree>
    <p:extLst>
      <p:ext uri="{BB962C8B-B14F-4D97-AF65-F5344CB8AC3E}">
        <p14:creationId xmlns:p14="http://schemas.microsoft.com/office/powerpoint/2010/main" val="3830684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3E8EADB3-1B5E-4F6B-9990-47D89B04C30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740341D1-B42A-4D1B-BA13-7122E3AFC2D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BB19C82A-2314-4190-86AB-81A06B0AC420}"/>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13D0637A-20B8-4CA0-9E1F-070BF41AD91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D04C8D2F-4D01-43EB-9250-2124D91FE0A7}"/>
              </a:ext>
            </a:extLst>
          </p:cNvPr>
          <p:cNvPicPr>
            <a:picLocks noChangeAspect="1"/>
          </p:cNvPicPr>
          <p:nvPr/>
        </p:nvPicPr>
        <p:blipFill>
          <a:blip r:embed="rId6"/>
          <a:stretch>
            <a:fillRect/>
          </a:stretch>
        </p:blipFill>
        <p:spPr>
          <a:xfrm>
            <a:off x="2412876" y="2512573"/>
            <a:ext cx="4381500" cy="3295650"/>
          </a:xfrm>
          <a:prstGeom prst="rect">
            <a:avLst/>
          </a:prstGeom>
        </p:spPr>
      </p:pic>
    </p:spTree>
    <p:extLst>
      <p:ext uri="{BB962C8B-B14F-4D97-AF65-F5344CB8AC3E}">
        <p14:creationId xmlns:p14="http://schemas.microsoft.com/office/powerpoint/2010/main" val="2602812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1D8B8A9F-1B57-4B8B-81C4-CB93CEFA293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0F566EC5-4538-4929-873E-DD94063FA4A3}"/>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EF2D2E46-219E-43C0-8BB6-D89A5CF616DA}"/>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110D5A1E-2B20-46AB-BEC9-AE455E74709F}"/>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ED2A8E06-0BE9-4DF8-8074-E4E4F82E46D1}"/>
              </a:ext>
            </a:extLst>
          </p:cNvPr>
          <p:cNvPicPr>
            <a:picLocks noChangeAspect="1"/>
          </p:cNvPicPr>
          <p:nvPr/>
        </p:nvPicPr>
        <p:blipFill>
          <a:blip r:embed="rId6"/>
          <a:stretch>
            <a:fillRect/>
          </a:stretch>
        </p:blipFill>
        <p:spPr>
          <a:xfrm>
            <a:off x="2403351" y="2402001"/>
            <a:ext cx="4400550" cy="3267075"/>
          </a:xfrm>
          <a:prstGeom prst="rect">
            <a:avLst/>
          </a:prstGeom>
        </p:spPr>
      </p:pic>
    </p:spTree>
    <p:extLst>
      <p:ext uri="{BB962C8B-B14F-4D97-AF65-F5344CB8AC3E}">
        <p14:creationId xmlns:p14="http://schemas.microsoft.com/office/powerpoint/2010/main" val="4107895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D3EFF523-3DE0-4D9A-9D47-428145451E4E}"/>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12CC5103-079C-4DDA-8BEE-93F1E2E1D052}"/>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6C7E7429-ABEC-418A-BAC1-A8B0F77E96BD}"/>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69C2B89F-99C7-4624-8367-D50E34111C4E}"/>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1F65407B-B791-442B-B265-E72994C6E4D0}"/>
              </a:ext>
            </a:extLst>
          </p:cNvPr>
          <p:cNvPicPr>
            <a:picLocks noChangeAspect="1"/>
          </p:cNvPicPr>
          <p:nvPr/>
        </p:nvPicPr>
        <p:blipFill>
          <a:blip r:embed="rId6"/>
          <a:stretch>
            <a:fillRect/>
          </a:stretch>
        </p:blipFill>
        <p:spPr>
          <a:xfrm>
            <a:off x="2412876" y="2265419"/>
            <a:ext cx="4381500" cy="3371850"/>
          </a:xfrm>
          <a:prstGeom prst="rect">
            <a:avLst/>
          </a:prstGeom>
        </p:spPr>
      </p:pic>
    </p:spTree>
    <p:extLst>
      <p:ext uri="{BB962C8B-B14F-4D97-AF65-F5344CB8AC3E}">
        <p14:creationId xmlns:p14="http://schemas.microsoft.com/office/powerpoint/2010/main" val="3378108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7819A93A-9A12-4899-913B-616BE515EFEA}"/>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2F8B72EF-347D-4D9C-AB2E-CDF85EFD4113}"/>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4A2CE295-942B-47D9-84BA-1A4F5CBCEE0F}"/>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BF3980BD-629D-4C14-AC41-8533C518C16C}"/>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420653EC-E508-4AE8-B700-25AC87480050}"/>
              </a:ext>
            </a:extLst>
          </p:cNvPr>
          <p:cNvPicPr>
            <a:picLocks noChangeAspect="1"/>
          </p:cNvPicPr>
          <p:nvPr/>
        </p:nvPicPr>
        <p:blipFill>
          <a:blip r:embed="rId6"/>
          <a:stretch>
            <a:fillRect/>
          </a:stretch>
        </p:blipFill>
        <p:spPr>
          <a:xfrm>
            <a:off x="2422401" y="2317434"/>
            <a:ext cx="4362450" cy="3276600"/>
          </a:xfrm>
          <a:prstGeom prst="rect">
            <a:avLst/>
          </a:prstGeom>
        </p:spPr>
      </p:pic>
    </p:spTree>
    <p:extLst>
      <p:ext uri="{BB962C8B-B14F-4D97-AF65-F5344CB8AC3E}">
        <p14:creationId xmlns:p14="http://schemas.microsoft.com/office/powerpoint/2010/main" val="1780276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D5A7EAA7-2780-4180-84BA-AE7001CD8A1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6DE603F9-A51E-4EDC-9912-2464D3F14434}"/>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15AF392C-F194-490D-9B83-2A22D9BCD82A}"/>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A555FFD7-6BEE-4F6F-BB29-1758BF221BE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95C1D400-9DEF-4AA6-901B-893767616CF2}"/>
              </a:ext>
            </a:extLst>
          </p:cNvPr>
          <p:cNvPicPr>
            <a:picLocks noChangeAspect="1"/>
          </p:cNvPicPr>
          <p:nvPr/>
        </p:nvPicPr>
        <p:blipFill>
          <a:blip r:embed="rId6"/>
          <a:stretch>
            <a:fillRect/>
          </a:stretch>
        </p:blipFill>
        <p:spPr>
          <a:xfrm>
            <a:off x="2422401" y="2125062"/>
            <a:ext cx="4362450" cy="3390900"/>
          </a:xfrm>
          <a:prstGeom prst="rect">
            <a:avLst/>
          </a:prstGeom>
        </p:spPr>
      </p:pic>
    </p:spTree>
    <p:extLst>
      <p:ext uri="{BB962C8B-B14F-4D97-AF65-F5344CB8AC3E}">
        <p14:creationId xmlns:p14="http://schemas.microsoft.com/office/powerpoint/2010/main" val="1907434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the diagram to the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D5A7EAA7-2780-4180-84BA-AE7001CD8A1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6DE603F9-A51E-4EDC-9912-2464D3F14434}"/>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15AF392C-F194-490D-9B83-2A22D9BCD82A}"/>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A555FFD7-6BEE-4F6F-BB29-1758BF221BE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 name="Picture 1">
            <a:extLst>
              <a:ext uri="{FF2B5EF4-FFF2-40B4-BE49-F238E27FC236}">
                <a16:creationId xmlns:a16="http://schemas.microsoft.com/office/drawing/2014/main" xmlns="" id="{0C7CAD2A-BFC4-43C7-B15C-1BE6A72FCF24}"/>
              </a:ext>
            </a:extLst>
          </p:cNvPr>
          <p:cNvPicPr>
            <a:picLocks noChangeAspect="1"/>
          </p:cNvPicPr>
          <p:nvPr/>
        </p:nvPicPr>
        <p:blipFill>
          <a:blip r:embed="rId6"/>
          <a:stretch>
            <a:fillRect/>
          </a:stretch>
        </p:blipFill>
        <p:spPr>
          <a:xfrm>
            <a:off x="2450976" y="2129139"/>
            <a:ext cx="4305300" cy="3305175"/>
          </a:xfrm>
          <a:prstGeom prst="rect">
            <a:avLst/>
          </a:prstGeom>
        </p:spPr>
      </p:pic>
    </p:spTree>
    <p:extLst>
      <p:ext uri="{BB962C8B-B14F-4D97-AF65-F5344CB8AC3E}">
        <p14:creationId xmlns:p14="http://schemas.microsoft.com/office/powerpoint/2010/main" val="300688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1:</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each diagram to the correct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E53CD1EE-5A03-4B52-A5A8-C3C4FA87E983}"/>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4C2EB15B-AA85-4FC1-8E4B-9B7A9709CCAB}"/>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16197007-670E-4A4C-B3FA-ADADDA784646}"/>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93BA79ED-052A-4F4B-A32F-8F25C558F130}"/>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A3B1692E-D95A-4DED-9A60-11AA705FD72F}"/>
              </a:ext>
            </a:extLst>
          </p:cNvPr>
          <p:cNvPicPr>
            <a:picLocks noChangeAspect="1"/>
          </p:cNvPicPr>
          <p:nvPr/>
        </p:nvPicPr>
        <p:blipFill>
          <a:blip r:embed="rId6"/>
          <a:stretch>
            <a:fillRect/>
          </a:stretch>
        </p:blipFill>
        <p:spPr>
          <a:xfrm>
            <a:off x="277798" y="2009747"/>
            <a:ext cx="7677150" cy="3762375"/>
          </a:xfrm>
          <a:prstGeom prst="rect">
            <a:avLst/>
          </a:prstGeom>
        </p:spPr>
      </p:pic>
    </p:spTree>
    <p:extLst>
      <p:ext uri="{BB962C8B-B14F-4D97-AF65-F5344CB8AC3E}">
        <p14:creationId xmlns:p14="http://schemas.microsoft.com/office/powerpoint/2010/main" val="2071762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1:</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Match each diagram to the correct number.</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6" name="Rectangle 15">
            <a:extLst>
              <a:ext uri="{FF2B5EF4-FFF2-40B4-BE49-F238E27FC236}">
                <a16:creationId xmlns:a16="http://schemas.microsoft.com/office/drawing/2014/main" xmlns="" id="{456BB9E6-E415-4543-86B1-F2D2C021FCD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8" name="TextBox 17">
            <a:extLst>
              <a:ext uri="{FF2B5EF4-FFF2-40B4-BE49-F238E27FC236}">
                <a16:creationId xmlns:a16="http://schemas.microsoft.com/office/drawing/2014/main" xmlns="" id="{1124FD0D-20DB-46AC-B3FD-AB67DB354EB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9" name="Picture 18">
            <a:extLst>
              <a:ext uri="{FF2B5EF4-FFF2-40B4-BE49-F238E27FC236}">
                <a16:creationId xmlns:a16="http://schemas.microsoft.com/office/drawing/2014/main" xmlns="" id="{DBE20EB5-C909-4BA4-8598-106014AB77B2}"/>
              </a:ext>
            </a:extLst>
          </p:cNvPr>
          <p:cNvPicPr>
            <a:picLocks noChangeAspect="1"/>
          </p:cNvPicPr>
          <p:nvPr/>
        </p:nvPicPr>
        <p:blipFill>
          <a:blip r:embed="rId5"/>
          <a:stretch>
            <a:fillRect/>
          </a:stretch>
        </p:blipFill>
        <p:spPr>
          <a:xfrm>
            <a:off x="0" y="-2339"/>
            <a:ext cx="1146147" cy="371888"/>
          </a:xfrm>
          <a:prstGeom prst="rect">
            <a:avLst/>
          </a:prstGeom>
        </p:spPr>
      </p:pic>
      <p:sp>
        <p:nvSpPr>
          <p:cNvPr id="20" name="Date Placeholder 1">
            <a:extLst>
              <a:ext uri="{FF2B5EF4-FFF2-40B4-BE49-F238E27FC236}">
                <a16:creationId xmlns:a16="http://schemas.microsoft.com/office/drawing/2014/main" xmlns="" id="{BB37D173-EC64-4CC3-8B47-DC626656BCFB}"/>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CBB5D460-5FC5-4AA3-9906-3004339BAD9D}"/>
              </a:ext>
            </a:extLst>
          </p:cNvPr>
          <p:cNvPicPr>
            <a:picLocks noChangeAspect="1"/>
          </p:cNvPicPr>
          <p:nvPr/>
        </p:nvPicPr>
        <p:blipFill>
          <a:blip r:embed="rId6"/>
          <a:stretch>
            <a:fillRect/>
          </a:stretch>
        </p:blipFill>
        <p:spPr>
          <a:xfrm>
            <a:off x="376324" y="2009747"/>
            <a:ext cx="7658100" cy="3762375"/>
          </a:xfrm>
          <a:prstGeom prst="rect">
            <a:avLst/>
          </a:prstGeom>
        </p:spPr>
      </p:pic>
    </p:spTree>
    <p:extLst>
      <p:ext uri="{BB962C8B-B14F-4D97-AF65-F5344CB8AC3E}">
        <p14:creationId xmlns:p14="http://schemas.microsoft.com/office/powerpoint/2010/main" val="2739468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1667AD2B-42F6-4863-AB66-D3BE4227109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67C78855-1141-433E-8143-3C2CF2EFB19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ED5245AB-ECFE-44FB-B211-0787C1C238A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3E433979-12DB-4026-9970-D4D63B37C26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73CB424B-F5CC-4940-90BA-1FB6ABBB48D7}"/>
              </a:ext>
            </a:extLst>
          </p:cNvPr>
          <p:cNvPicPr>
            <a:picLocks noChangeAspect="1"/>
          </p:cNvPicPr>
          <p:nvPr/>
        </p:nvPicPr>
        <p:blipFill>
          <a:blip r:embed="rId6"/>
          <a:stretch>
            <a:fillRect/>
          </a:stretch>
        </p:blipFill>
        <p:spPr>
          <a:xfrm>
            <a:off x="277798" y="2082199"/>
            <a:ext cx="7696200" cy="3476625"/>
          </a:xfrm>
          <a:prstGeom prst="rect">
            <a:avLst/>
          </a:prstGeom>
        </p:spPr>
      </p:pic>
    </p:spTree>
    <p:extLst>
      <p:ext uri="{BB962C8B-B14F-4D97-AF65-F5344CB8AC3E}">
        <p14:creationId xmlns:p14="http://schemas.microsoft.com/office/powerpoint/2010/main" val="6527253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1667AD2B-42F6-4863-AB66-D3BE4227109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67C78855-1141-433E-8143-3C2CF2EFB19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ED5245AB-ECFE-44FB-B211-0787C1C238A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3E433979-12DB-4026-9970-D4D63B37C26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73CB424B-F5CC-4940-90BA-1FB6ABBB48D7}"/>
              </a:ext>
            </a:extLst>
          </p:cNvPr>
          <p:cNvPicPr>
            <a:picLocks noChangeAspect="1"/>
          </p:cNvPicPr>
          <p:nvPr/>
        </p:nvPicPr>
        <p:blipFill>
          <a:blip r:embed="rId6"/>
          <a:stretch>
            <a:fillRect/>
          </a:stretch>
        </p:blipFill>
        <p:spPr>
          <a:xfrm>
            <a:off x="277798" y="2082199"/>
            <a:ext cx="7696200" cy="3476625"/>
          </a:xfrm>
          <a:prstGeom prst="rect">
            <a:avLst/>
          </a:prstGeom>
        </p:spPr>
      </p:pic>
      <p:sp>
        <p:nvSpPr>
          <p:cNvPr id="13" name="Oval 12">
            <a:extLst>
              <a:ext uri="{FF2B5EF4-FFF2-40B4-BE49-F238E27FC236}">
                <a16:creationId xmlns:a16="http://schemas.microsoft.com/office/drawing/2014/main" xmlns="" id="{BDE9DA59-67BF-46BA-A575-1748C6B4AADB}"/>
              </a:ext>
            </a:extLst>
          </p:cNvPr>
          <p:cNvSpPr/>
          <p:nvPr/>
        </p:nvSpPr>
        <p:spPr>
          <a:xfrm>
            <a:off x="5631034" y="2081874"/>
            <a:ext cx="2579457" cy="2848266"/>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latin typeface="Nunito ExtraBold" panose="00000900000000000000" pitchFamily="2" charset="0"/>
            </a:endParaRPr>
          </a:p>
        </p:txBody>
      </p:sp>
    </p:spTree>
    <p:extLst>
      <p:ext uri="{BB962C8B-B14F-4D97-AF65-F5344CB8AC3E}">
        <p14:creationId xmlns:p14="http://schemas.microsoft.com/office/powerpoint/2010/main" val="3033742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1667AD2B-42F6-4863-AB66-D3BE4227109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67C78855-1141-433E-8143-3C2CF2EFB19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ED5245AB-ECFE-44FB-B211-0787C1C238A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3E433979-12DB-4026-9970-D4D63B37C26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 name="Picture 1">
            <a:extLst>
              <a:ext uri="{FF2B5EF4-FFF2-40B4-BE49-F238E27FC236}">
                <a16:creationId xmlns:a16="http://schemas.microsoft.com/office/drawing/2014/main" xmlns="" id="{40C94FDD-FA5A-44A7-9E11-40D456F44BB0}"/>
              </a:ext>
            </a:extLst>
          </p:cNvPr>
          <p:cNvPicPr>
            <a:picLocks noChangeAspect="1"/>
          </p:cNvPicPr>
          <p:nvPr/>
        </p:nvPicPr>
        <p:blipFill>
          <a:blip r:embed="rId6"/>
          <a:stretch>
            <a:fillRect/>
          </a:stretch>
        </p:blipFill>
        <p:spPr>
          <a:xfrm>
            <a:off x="277798" y="2103244"/>
            <a:ext cx="7591425" cy="3495675"/>
          </a:xfrm>
          <a:prstGeom prst="rect">
            <a:avLst/>
          </a:prstGeom>
        </p:spPr>
      </p:pic>
    </p:spTree>
    <p:extLst>
      <p:ext uri="{BB962C8B-B14F-4D97-AF65-F5344CB8AC3E}">
        <p14:creationId xmlns:p14="http://schemas.microsoft.com/office/powerpoint/2010/main" val="4220410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1667AD2B-42F6-4863-AB66-D3BE4227109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67C78855-1141-433E-8143-3C2CF2EFB19F}"/>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ED5245AB-ECFE-44FB-B211-0787C1C238A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3E433979-12DB-4026-9970-D4D63B37C26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2" name="Picture 1">
            <a:extLst>
              <a:ext uri="{FF2B5EF4-FFF2-40B4-BE49-F238E27FC236}">
                <a16:creationId xmlns:a16="http://schemas.microsoft.com/office/drawing/2014/main" xmlns="" id="{40C94FDD-FA5A-44A7-9E11-40D456F44BB0}"/>
              </a:ext>
            </a:extLst>
          </p:cNvPr>
          <p:cNvPicPr>
            <a:picLocks noChangeAspect="1"/>
          </p:cNvPicPr>
          <p:nvPr/>
        </p:nvPicPr>
        <p:blipFill>
          <a:blip r:embed="rId6"/>
          <a:stretch>
            <a:fillRect/>
          </a:stretch>
        </p:blipFill>
        <p:spPr>
          <a:xfrm>
            <a:off x="277798" y="2103244"/>
            <a:ext cx="7591425" cy="3495675"/>
          </a:xfrm>
          <a:prstGeom prst="rect">
            <a:avLst/>
          </a:prstGeom>
        </p:spPr>
      </p:pic>
      <p:pic>
        <p:nvPicPr>
          <p:cNvPr id="18" name="Picture 17">
            <a:extLst>
              <a:ext uri="{FF2B5EF4-FFF2-40B4-BE49-F238E27FC236}">
                <a16:creationId xmlns:a16="http://schemas.microsoft.com/office/drawing/2014/main" xmlns="" id="{0EBDFF7F-6466-44E4-AD92-062070B2102D}"/>
              </a:ext>
            </a:extLst>
          </p:cNvPr>
          <p:cNvPicPr>
            <a:picLocks noChangeAspect="1"/>
          </p:cNvPicPr>
          <p:nvPr/>
        </p:nvPicPr>
        <p:blipFill>
          <a:blip r:embed="rId7"/>
          <a:stretch>
            <a:fillRect/>
          </a:stretch>
        </p:blipFill>
        <p:spPr>
          <a:xfrm>
            <a:off x="2551611" y="1675634"/>
            <a:ext cx="3169920" cy="4459585"/>
          </a:xfrm>
          <a:prstGeom prst="rect">
            <a:avLst/>
          </a:prstGeom>
        </p:spPr>
      </p:pic>
    </p:spTree>
    <p:extLst>
      <p:ext uri="{BB962C8B-B14F-4D97-AF65-F5344CB8AC3E}">
        <p14:creationId xmlns:p14="http://schemas.microsoft.com/office/powerpoint/2010/main" val="310466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43D05EE7-298F-45DD-AB1C-1D3DAB237432}"/>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5FF4D945-091A-40FC-B1C8-A2CF8B4961A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7736D2D1-5B4D-417E-8E24-841B3C9EFAD1}"/>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28365E4D-37D6-4CB3-A454-E9CE18714AD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C23B6292-A202-46A4-9E19-38AD47981759}"/>
              </a:ext>
            </a:extLst>
          </p:cNvPr>
          <p:cNvPicPr>
            <a:picLocks noChangeAspect="1"/>
          </p:cNvPicPr>
          <p:nvPr/>
        </p:nvPicPr>
        <p:blipFill>
          <a:blip r:embed="rId6"/>
          <a:stretch>
            <a:fillRect/>
          </a:stretch>
        </p:blipFill>
        <p:spPr>
          <a:xfrm>
            <a:off x="376322" y="1914370"/>
            <a:ext cx="7648575" cy="4029075"/>
          </a:xfrm>
          <a:prstGeom prst="rect">
            <a:avLst/>
          </a:prstGeom>
        </p:spPr>
      </p:pic>
    </p:spTree>
    <p:extLst>
      <p:ext uri="{BB962C8B-B14F-4D97-AF65-F5344CB8AC3E}">
        <p14:creationId xmlns:p14="http://schemas.microsoft.com/office/powerpoint/2010/main" val="32604988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43D05EE7-298F-45DD-AB1C-1D3DAB237432}"/>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5FF4D945-091A-40FC-B1C8-A2CF8B4961A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7736D2D1-5B4D-417E-8E24-841B3C9EFAD1}"/>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28365E4D-37D6-4CB3-A454-E9CE18714AD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xmlns="" id="{C23B6292-A202-46A4-9E19-38AD47981759}"/>
              </a:ext>
            </a:extLst>
          </p:cNvPr>
          <p:cNvPicPr>
            <a:picLocks noChangeAspect="1"/>
          </p:cNvPicPr>
          <p:nvPr/>
        </p:nvPicPr>
        <p:blipFill>
          <a:blip r:embed="rId6"/>
          <a:stretch>
            <a:fillRect/>
          </a:stretch>
        </p:blipFill>
        <p:spPr>
          <a:xfrm>
            <a:off x="376322" y="1914370"/>
            <a:ext cx="7648575" cy="4029075"/>
          </a:xfrm>
          <a:prstGeom prst="rect">
            <a:avLst/>
          </a:prstGeom>
        </p:spPr>
      </p:pic>
      <p:sp>
        <p:nvSpPr>
          <p:cNvPr id="19" name="Oval 18">
            <a:extLst>
              <a:ext uri="{FF2B5EF4-FFF2-40B4-BE49-F238E27FC236}">
                <a16:creationId xmlns:a16="http://schemas.microsoft.com/office/drawing/2014/main" xmlns="" id="{F9F093EE-6C78-48C0-B567-B242A4E02975}"/>
              </a:ext>
            </a:extLst>
          </p:cNvPr>
          <p:cNvSpPr/>
          <p:nvPr/>
        </p:nvSpPr>
        <p:spPr>
          <a:xfrm>
            <a:off x="277798" y="2810939"/>
            <a:ext cx="2961791" cy="1360468"/>
          </a:xfrm>
          <a:prstGeom prst="ellipse">
            <a:avLst/>
          </a:prstGeom>
          <a:noFill/>
          <a:ln w="25400" cap="flat" cmpd="sng" algn="ctr">
            <a:solidFill>
              <a:srgbClr val="FF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Nunito ExtraBold" panose="00000900000000000000" pitchFamily="2" charset="0"/>
              <a:ea typeface="+mn-ea"/>
              <a:cs typeface="+mn-cs"/>
            </a:endParaRPr>
          </a:p>
        </p:txBody>
      </p:sp>
    </p:spTree>
    <p:extLst>
      <p:ext uri="{BB962C8B-B14F-4D97-AF65-F5344CB8AC3E}">
        <p14:creationId xmlns:p14="http://schemas.microsoft.com/office/powerpoint/2010/main" val="2454223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2:</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97031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b="1" i="1" dirty="0">
                <a:latin typeface="Open Sans" panose="020B0606030504020204" pitchFamily="34" charset="0"/>
                <a:ea typeface="Open Sans" panose="020B0606030504020204" pitchFamily="34" charset="0"/>
                <a:cs typeface="Open Sans" panose="020B0606030504020204" pitchFamily="34" charset="0"/>
              </a:rPr>
              <a:t>Answer. Prove. Explain.</a:t>
            </a:r>
            <a:endParaRPr lang="en-US" b="1" i="1"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91B4DBF6-BA3A-4193-9C6E-A2919CA027EE}"/>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3323B401-972C-402D-A51D-1A9DCF2EB11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DB8AF4FA-4C73-4FB9-BA0A-26F21C7FA2C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65DE7F8F-FDF5-4975-868D-9116D3D04012}"/>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xmlns="" id="{09AAC37E-630D-4B4E-9C82-78CE52FC0493}"/>
              </a:ext>
            </a:extLst>
          </p:cNvPr>
          <p:cNvPicPr>
            <a:picLocks noChangeAspect="1"/>
          </p:cNvPicPr>
          <p:nvPr/>
        </p:nvPicPr>
        <p:blipFill>
          <a:blip r:embed="rId6"/>
          <a:stretch>
            <a:fillRect/>
          </a:stretch>
        </p:blipFill>
        <p:spPr>
          <a:xfrm>
            <a:off x="216019" y="1925521"/>
            <a:ext cx="7581900" cy="2714625"/>
          </a:xfrm>
          <a:prstGeom prst="rect">
            <a:avLst/>
          </a:prstGeom>
        </p:spPr>
      </p:pic>
    </p:spTree>
    <p:extLst>
      <p:ext uri="{BB962C8B-B14F-4D97-AF65-F5344CB8AC3E}">
        <p14:creationId xmlns:p14="http://schemas.microsoft.com/office/powerpoint/2010/main" val="1779404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2:</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480131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one doesn’t belong?</a:t>
            </a: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The place value counter representation doesn’t belong, as the part-whole model shows 2,553 and the number line has an arrow pointing approximately halfway between 2,500 and 2,600 meaning it is likely to be 2,553. Therefore, the place value counter representation doesn’t belong.</a:t>
            </a:r>
          </a:p>
        </p:txBody>
      </p:sp>
      <p:sp>
        <p:nvSpPr>
          <p:cNvPr id="14" name="Rectangle 13">
            <a:extLst>
              <a:ext uri="{FF2B5EF4-FFF2-40B4-BE49-F238E27FC236}">
                <a16:creationId xmlns:a16="http://schemas.microsoft.com/office/drawing/2014/main" xmlns="" id="{1F2C92CF-0E9F-4427-875C-5B54035A64DC}"/>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7BF50204-9460-4B32-AA4B-792A3D1AEBB0}"/>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36BB00B3-583A-4CD8-AC7F-777B595CCC63}"/>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B73150CB-2A95-443B-B3DE-C540AA98877E}"/>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8" name="Picture 17">
            <a:extLst>
              <a:ext uri="{FF2B5EF4-FFF2-40B4-BE49-F238E27FC236}">
                <a16:creationId xmlns:a16="http://schemas.microsoft.com/office/drawing/2014/main" xmlns="" id="{E015324C-0980-4286-BD38-C9A2B12890DA}"/>
              </a:ext>
            </a:extLst>
          </p:cNvPr>
          <p:cNvPicPr>
            <a:picLocks noChangeAspect="1"/>
          </p:cNvPicPr>
          <p:nvPr/>
        </p:nvPicPr>
        <p:blipFill>
          <a:blip r:embed="rId6"/>
          <a:stretch>
            <a:fillRect/>
          </a:stretch>
        </p:blipFill>
        <p:spPr>
          <a:xfrm>
            <a:off x="216019" y="1925521"/>
            <a:ext cx="7581900" cy="2714625"/>
          </a:xfrm>
          <a:prstGeom prst="rect">
            <a:avLst/>
          </a:prstGeom>
        </p:spPr>
      </p:pic>
    </p:spTree>
    <p:extLst>
      <p:ext uri="{BB962C8B-B14F-4D97-AF65-F5344CB8AC3E}">
        <p14:creationId xmlns:p14="http://schemas.microsoft.com/office/powerpoint/2010/main" val="3118023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888C5ADF-748B-4593-91B5-F68721BAAE84}"/>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B975D189-73EA-42E0-BD78-14B4C92CA1C7}"/>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C6A90E91-BAA3-4091-BED6-CEC19C23CCAB}"/>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20A550CD-8704-491F-8B32-4FAEFC7E06CE}"/>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9" name="Table 18">
            <a:extLst>
              <a:ext uri="{FF2B5EF4-FFF2-40B4-BE49-F238E27FC236}">
                <a16:creationId xmlns:a16="http://schemas.microsoft.com/office/drawing/2014/main" xmlns="" id="{B9EFED38-618E-4911-9260-1D0C259D560B}"/>
              </a:ext>
            </a:extLst>
          </p:cNvPr>
          <p:cNvGraphicFramePr>
            <a:graphicFrameLocks noGrp="1"/>
          </p:cNvGraphicFramePr>
          <p:nvPr>
            <p:extLst>
              <p:ext uri="{D42A27DB-BD31-4B8C-83A1-F6EECF244321}">
                <p14:modId xmlns:p14="http://schemas.microsoft.com/office/powerpoint/2010/main" val="4277812412"/>
              </p:ext>
            </p:extLst>
          </p:nvPr>
        </p:nvGraphicFramePr>
        <p:xfrm>
          <a:off x="376324" y="2234805"/>
          <a:ext cx="5388744" cy="1752600"/>
        </p:xfrm>
        <a:graphic>
          <a:graphicData uri="http://schemas.openxmlformats.org/drawingml/2006/table">
            <a:tbl>
              <a:tblPr firstRow="1" bandRow="1">
                <a:tableStyleId>{2D5ABB26-0587-4C30-8999-92F81FD0307C}</a:tableStyleId>
              </a:tblPr>
              <a:tblGrid>
                <a:gridCol w="1347186">
                  <a:extLst>
                    <a:ext uri="{9D8B030D-6E8A-4147-A177-3AD203B41FA5}">
                      <a16:colId xmlns:a16="http://schemas.microsoft.com/office/drawing/2014/main" xmlns="" val="3648290571"/>
                    </a:ext>
                  </a:extLst>
                </a:gridCol>
                <a:gridCol w="1347186">
                  <a:extLst>
                    <a:ext uri="{9D8B030D-6E8A-4147-A177-3AD203B41FA5}">
                      <a16:colId xmlns:a16="http://schemas.microsoft.com/office/drawing/2014/main" xmlns="" val="3507204918"/>
                    </a:ext>
                  </a:extLst>
                </a:gridCol>
                <a:gridCol w="1347186">
                  <a:extLst>
                    <a:ext uri="{9D8B030D-6E8A-4147-A177-3AD203B41FA5}">
                      <a16:colId xmlns:a16="http://schemas.microsoft.com/office/drawing/2014/main" xmlns="" val="3686568951"/>
                    </a:ext>
                  </a:extLst>
                </a:gridCol>
                <a:gridCol w="1347186">
                  <a:extLst>
                    <a:ext uri="{9D8B030D-6E8A-4147-A177-3AD203B41FA5}">
                      <a16:colId xmlns:a16="http://schemas.microsoft.com/office/drawing/2014/main" xmlns="" val="3494364340"/>
                    </a:ext>
                  </a:extLst>
                </a:gridCol>
              </a:tblGrid>
              <a:tr h="370840">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extLst>
                  <a:ext uri="{0D108BD9-81ED-4DB2-BD59-A6C34878D82A}">
                    <a16:rowId xmlns:a16="http://schemas.microsoft.com/office/drawing/2014/main" xmlns="" val="145708778"/>
                  </a:ext>
                </a:extLst>
              </a:tr>
              <a:tr h="370840">
                <a:tc>
                  <a:txBody>
                    <a:bodyPr/>
                    <a:lstStyle/>
                    <a:p>
                      <a:pPr algn="ctr"/>
                      <a:r>
                        <a:rPr lang="en-GB" sz="1800" dirty="0">
                          <a:solidFill>
                            <a:schemeClr val="bg1"/>
                          </a:solidFill>
                          <a:latin typeface="Nunito ExtraBold" panose="00000900000000000000" pitchFamily="2" charset="0"/>
                        </a:rPr>
                        <a:t>1,203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156989240"/>
                  </a:ext>
                </a:extLst>
              </a:tr>
              <a:tr h="370840">
                <a:tc>
                  <a:txBody>
                    <a:bodyPr/>
                    <a:lstStyle/>
                    <a:p>
                      <a:pPr algn="ctr"/>
                      <a:r>
                        <a:rPr lang="en-GB" sz="1800" dirty="0">
                          <a:solidFill>
                            <a:schemeClr val="bg1"/>
                          </a:solidFill>
                          <a:latin typeface="Nunito ExtraBold" panose="00000900000000000000" pitchFamily="2" charset="0"/>
                        </a:rPr>
                        <a:t>2,405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993571868"/>
                  </a:ext>
                </a:extLst>
              </a:tr>
              <a:tr h="370840">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chemeClr val="bg1"/>
                          </a:solidFill>
                          <a:latin typeface="Nunito ExtraBold" panose="00000900000000000000" pitchFamily="2" charset="0"/>
                        </a:rPr>
                        <a:t>7,107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1820148557"/>
                  </a:ext>
                </a:extLst>
              </a:tr>
            </a:tbl>
          </a:graphicData>
        </a:graphic>
      </p:graphicFrame>
    </p:spTree>
    <p:extLst>
      <p:ext uri="{BB962C8B-B14F-4D97-AF65-F5344CB8AC3E}">
        <p14:creationId xmlns:p14="http://schemas.microsoft.com/office/powerpoint/2010/main" val="14734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xmlns="" id="{303AAF7D-E594-455B-A2DF-E4B32D43CEC2}"/>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44AC025D-A2FE-450E-A18B-B819211ABD3A}"/>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C876F1BA-E6DA-409E-944F-D987933CFAE2}"/>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4A30A0C6-1796-487C-89FE-B9FF6D4B5594}"/>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9" name="Table 18">
            <a:extLst>
              <a:ext uri="{FF2B5EF4-FFF2-40B4-BE49-F238E27FC236}">
                <a16:creationId xmlns:a16="http://schemas.microsoft.com/office/drawing/2014/main" xmlns="" id="{A54C07D1-1F91-4E01-97A8-EA57DBCDD115}"/>
              </a:ext>
            </a:extLst>
          </p:cNvPr>
          <p:cNvGraphicFramePr>
            <a:graphicFrameLocks noGrp="1"/>
          </p:cNvGraphicFramePr>
          <p:nvPr>
            <p:extLst>
              <p:ext uri="{D42A27DB-BD31-4B8C-83A1-F6EECF244321}">
                <p14:modId xmlns:p14="http://schemas.microsoft.com/office/powerpoint/2010/main" val="2247593397"/>
              </p:ext>
            </p:extLst>
          </p:nvPr>
        </p:nvGraphicFramePr>
        <p:xfrm>
          <a:off x="376324" y="2186558"/>
          <a:ext cx="5388744" cy="1752600"/>
        </p:xfrm>
        <a:graphic>
          <a:graphicData uri="http://schemas.openxmlformats.org/drawingml/2006/table">
            <a:tbl>
              <a:tblPr firstRow="1" bandRow="1">
                <a:tableStyleId>{2D5ABB26-0587-4C30-8999-92F81FD0307C}</a:tableStyleId>
              </a:tblPr>
              <a:tblGrid>
                <a:gridCol w="1347186">
                  <a:extLst>
                    <a:ext uri="{9D8B030D-6E8A-4147-A177-3AD203B41FA5}">
                      <a16:colId xmlns:a16="http://schemas.microsoft.com/office/drawing/2014/main" xmlns="" val="3648290571"/>
                    </a:ext>
                  </a:extLst>
                </a:gridCol>
                <a:gridCol w="1347186">
                  <a:extLst>
                    <a:ext uri="{9D8B030D-6E8A-4147-A177-3AD203B41FA5}">
                      <a16:colId xmlns:a16="http://schemas.microsoft.com/office/drawing/2014/main" xmlns="" val="3507204918"/>
                    </a:ext>
                  </a:extLst>
                </a:gridCol>
                <a:gridCol w="1347186">
                  <a:extLst>
                    <a:ext uri="{9D8B030D-6E8A-4147-A177-3AD203B41FA5}">
                      <a16:colId xmlns:a16="http://schemas.microsoft.com/office/drawing/2014/main" xmlns="" val="3686568951"/>
                    </a:ext>
                  </a:extLst>
                </a:gridCol>
                <a:gridCol w="1347186">
                  <a:extLst>
                    <a:ext uri="{9D8B030D-6E8A-4147-A177-3AD203B41FA5}">
                      <a16:colId xmlns:a16="http://schemas.microsoft.com/office/drawing/2014/main" xmlns="" val="3494364340"/>
                    </a:ext>
                  </a:extLst>
                </a:gridCol>
              </a:tblGrid>
              <a:tr h="370840">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extLst>
                  <a:ext uri="{0D108BD9-81ED-4DB2-BD59-A6C34878D82A}">
                    <a16:rowId xmlns:a16="http://schemas.microsoft.com/office/drawing/2014/main" xmlns="" val="145708778"/>
                  </a:ext>
                </a:extLst>
              </a:tr>
              <a:tr h="370840">
                <a:tc>
                  <a:txBody>
                    <a:bodyPr/>
                    <a:lstStyle/>
                    <a:p>
                      <a:pPr algn="ctr"/>
                      <a:r>
                        <a:rPr lang="en-GB" sz="1800" dirty="0">
                          <a:solidFill>
                            <a:schemeClr val="bg1"/>
                          </a:solidFill>
                          <a:latin typeface="Nunito ExtraBold" panose="00000900000000000000" pitchFamily="2" charset="0"/>
                        </a:rPr>
                        <a:t>1,203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1,213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1,303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2,203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156989240"/>
                  </a:ext>
                </a:extLst>
              </a:tr>
              <a:tr h="370840">
                <a:tc>
                  <a:txBody>
                    <a:bodyPr/>
                    <a:lstStyle/>
                    <a:p>
                      <a:pPr algn="ctr"/>
                      <a:r>
                        <a:rPr lang="en-GB" sz="1800" dirty="0">
                          <a:solidFill>
                            <a:schemeClr val="bg1"/>
                          </a:solidFill>
                          <a:latin typeface="Nunito ExtraBold" panose="00000900000000000000" pitchFamily="2" charset="0"/>
                        </a:rPr>
                        <a:t>2,405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2,415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2,505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3,405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993571868"/>
                  </a:ext>
                </a:extLst>
              </a:tr>
              <a:tr h="370840">
                <a:tc>
                  <a:txBody>
                    <a:bodyPr/>
                    <a:lstStyle/>
                    <a:p>
                      <a:pPr algn="ctr"/>
                      <a:r>
                        <a:rPr lang="en-GB" sz="1800" dirty="0">
                          <a:solidFill>
                            <a:srgbClr val="FF0000"/>
                          </a:solidFill>
                          <a:latin typeface="Nunito ExtraBold" panose="00000900000000000000" pitchFamily="2" charset="0"/>
                        </a:rPr>
                        <a:t>7,007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7, 017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chemeClr val="bg1"/>
                          </a:solidFill>
                          <a:latin typeface="Nunito ExtraBold" panose="00000900000000000000" pitchFamily="2" charset="0"/>
                        </a:rPr>
                        <a:t>7,107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8,007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1820148557"/>
                  </a:ext>
                </a:extLst>
              </a:tr>
            </a:tbl>
          </a:graphicData>
        </a:graphic>
      </p:graphicFrame>
    </p:spTree>
    <p:extLst>
      <p:ext uri="{BB962C8B-B14F-4D97-AF65-F5344CB8AC3E}">
        <p14:creationId xmlns:p14="http://schemas.microsoft.com/office/powerpoint/2010/main" val="40403460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3:</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19151CCD-086B-476E-A166-B781BB41B53E}"/>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65FE2425-0DC6-4F8E-9A49-0734AB4E2D03}"/>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9DC01B45-E8F0-4DBF-AFF4-BFE3047AD6FA}"/>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ACC85EE0-1ED4-43E3-9CBD-B82690AD981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9" name="Table 18">
            <a:extLst>
              <a:ext uri="{FF2B5EF4-FFF2-40B4-BE49-F238E27FC236}">
                <a16:creationId xmlns:a16="http://schemas.microsoft.com/office/drawing/2014/main" xmlns="" id="{7D1DAC00-4EFF-4792-AD15-CF7E22783AE7}"/>
              </a:ext>
            </a:extLst>
          </p:cNvPr>
          <p:cNvGraphicFramePr>
            <a:graphicFrameLocks noGrp="1"/>
          </p:cNvGraphicFramePr>
          <p:nvPr>
            <p:extLst>
              <p:ext uri="{D42A27DB-BD31-4B8C-83A1-F6EECF244321}">
                <p14:modId xmlns:p14="http://schemas.microsoft.com/office/powerpoint/2010/main" val="3215932332"/>
              </p:ext>
            </p:extLst>
          </p:nvPr>
        </p:nvGraphicFramePr>
        <p:xfrm>
          <a:off x="376324" y="2234805"/>
          <a:ext cx="5388744" cy="1752600"/>
        </p:xfrm>
        <a:graphic>
          <a:graphicData uri="http://schemas.openxmlformats.org/drawingml/2006/table">
            <a:tbl>
              <a:tblPr firstRow="1" bandRow="1">
                <a:tableStyleId>{2D5ABB26-0587-4C30-8999-92F81FD0307C}</a:tableStyleId>
              </a:tblPr>
              <a:tblGrid>
                <a:gridCol w="1347186">
                  <a:extLst>
                    <a:ext uri="{9D8B030D-6E8A-4147-A177-3AD203B41FA5}">
                      <a16:colId xmlns:a16="http://schemas.microsoft.com/office/drawing/2014/main" xmlns="" val="3648290571"/>
                    </a:ext>
                  </a:extLst>
                </a:gridCol>
                <a:gridCol w="1347186">
                  <a:extLst>
                    <a:ext uri="{9D8B030D-6E8A-4147-A177-3AD203B41FA5}">
                      <a16:colId xmlns:a16="http://schemas.microsoft.com/office/drawing/2014/main" xmlns="" val="3507204918"/>
                    </a:ext>
                  </a:extLst>
                </a:gridCol>
                <a:gridCol w="1347186">
                  <a:extLst>
                    <a:ext uri="{9D8B030D-6E8A-4147-A177-3AD203B41FA5}">
                      <a16:colId xmlns:a16="http://schemas.microsoft.com/office/drawing/2014/main" xmlns="" val="3686568951"/>
                    </a:ext>
                  </a:extLst>
                </a:gridCol>
                <a:gridCol w="1347186">
                  <a:extLst>
                    <a:ext uri="{9D8B030D-6E8A-4147-A177-3AD203B41FA5}">
                      <a16:colId xmlns:a16="http://schemas.microsoft.com/office/drawing/2014/main" xmlns="" val="3494364340"/>
                    </a:ext>
                  </a:extLst>
                </a:gridCol>
              </a:tblGrid>
              <a:tr h="370840">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extLst>
                  <a:ext uri="{0D108BD9-81ED-4DB2-BD59-A6C34878D82A}">
                    <a16:rowId xmlns:a16="http://schemas.microsoft.com/office/drawing/2014/main" xmlns="" val="145708778"/>
                  </a:ext>
                </a:extLst>
              </a:tr>
              <a:tr h="370840">
                <a:tc>
                  <a:txBody>
                    <a:bodyPr/>
                    <a:lstStyle/>
                    <a:p>
                      <a:pPr algn="ctr"/>
                      <a:r>
                        <a:rPr lang="en-GB" sz="1800" dirty="0">
                          <a:solidFill>
                            <a:schemeClr val="bg1"/>
                          </a:solidFill>
                          <a:latin typeface="Nunito ExtraBold" panose="00000900000000000000" pitchFamily="2" charset="0"/>
                        </a:rPr>
                        <a:t>2,406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156989240"/>
                  </a:ext>
                </a:extLst>
              </a:tr>
              <a:tr h="370840">
                <a:tc>
                  <a:txBody>
                    <a:bodyPr/>
                    <a:lstStyle/>
                    <a:p>
                      <a:pPr algn="ctr"/>
                      <a:r>
                        <a:rPr lang="en-GB" sz="1800" dirty="0">
                          <a:solidFill>
                            <a:schemeClr val="bg1"/>
                          </a:solidFill>
                          <a:latin typeface="Nunito ExtraBold" panose="00000900000000000000" pitchFamily="2" charset="0"/>
                        </a:rPr>
                        <a:t>5,823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993571868"/>
                  </a:ext>
                </a:extLst>
              </a:tr>
              <a:tr h="370840">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endParaRPr lang="en-GB" sz="180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chemeClr val="bg1"/>
                          </a:solidFill>
                          <a:latin typeface="Nunito ExtraBold" panose="00000900000000000000" pitchFamily="2" charset="0"/>
                        </a:rPr>
                        <a:t>8,888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1820148557"/>
                  </a:ext>
                </a:extLst>
              </a:tr>
            </a:tbl>
          </a:graphicData>
        </a:graphic>
      </p:graphicFrame>
    </p:spTree>
    <p:extLst>
      <p:ext uri="{BB962C8B-B14F-4D97-AF65-F5344CB8AC3E}">
        <p14:creationId xmlns:p14="http://schemas.microsoft.com/office/powerpoint/2010/main" val="1017183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3:</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xmlns="" id="{C1A4C466-EBF4-44BA-971B-A4227AC04011}"/>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xmlns="" id="{83A33027-34EC-46C3-97C9-39FFB6DCF198}"/>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xmlns="" id="{714F94F1-6297-4CBB-8F2C-C535579373BD}"/>
              </a:ext>
            </a:extLst>
          </p:cNvPr>
          <p:cNvPicPr>
            <a:picLocks noChangeAspect="1"/>
          </p:cNvPicPr>
          <p:nvPr/>
        </p:nvPicPr>
        <p:blipFill>
          <a:blip r:embed="rId5"/>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xmlns="" id="{1D4AD1CB-2228-43C4-8DAD-A001DAA91284}"/>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9" name="Table 18">
            <a:extLst>
              <a:ext uri="{FF2B5EF4-FFF2-40B4-BE49-F238E27FC236}">
                <a16:creationId xmlns:a16="http://schemas.microsoft.com/office/drawing/2014/main" xmlns="" id="{0A204655-1E67-487A-BCA9-7CD028CEF2DC}"/>
              </a:ext>
            </a:extLst>
          </p:cNvPr>
          <p:cNvGraphicFramePr>
            <a:graphicFrameLocks noGrp="1"/>
          </p:cNvGraphicFramePr>
          <p:nvPr>
            <p:extLst>
              <p:ext uri="{D42A27DB-BD31-4B8C-83A1-F6EECF244321}">
                <p14:modId xmlns:p14="http://schemas.microsoft.com/office/powerpoint/2010/main" val="839256190"/>
              </p:ext>
            </p:extLst>
          </p:nvPr>
        </p:nvGraphicFramePr>
        <p:xfrm>
          <a:off x="376324" y="2238103"/>
          <a:ext cx="5388744" cy="1752600"/>
        </p:xfrm>
        <a:graphic>
          <a:graphicData uri="http://schemas.openxmlformats.org/drawingml/2006/table">
            <a:tbl>
              <a:tblPr firstRow="1" bandRow="1">
                <a:tableStyleId>{2D5ABB26-0587-4C30-8999-92F81FD0307C}</a:tableStyleId>
              </a:tblPr>
              <a:tblGrid>
                <a:gridCol w="1347186">
                  <a:extLst>
                    <a:ext uri="{9D8B030D-6E8A-4147-A177-3AD203B41FA5}">
                      <a16:colId xmlns:a16="http://schemas.microsoft.com/office/drawing/2014/main" xmlns="" val="3648290571"/>
                    </a:ext>
                  </a:extLst>
                </a:gridCol>
                <a:gridCol w="1347186">
                  <a:extLst>
                    <a:ext uri="{9D8B030D-6E8A-4147-A177-3AD203B41FA5}">
                      <a16:colId xmlns:a16="http://schemas.microsoft.com/office/drawing/2014/main" xmlns="" val="3507204918"/>
                    </a:ext>
                  </a:extLst>
                </a:gridCol>
                <a:gridCol w="1347186">
                  <a:extLst>
                    <a:ext uri="{9D8B030D-6E8A-4147-A177-3AD203B41FA5}">
                      <a16:colId xmlns:a16="http://schemas.microsoft.com/office/drawing/2014/main" xmlns="" val="3686568951"/>
                    </a:ext>
                  </a:extLst>
                </a:gridCol>
                <a:gridCol w="1347186">
                  <a:extLst>
                    <a:ext uri="{9D8B030D-6E8A-4147-A177-3AD203B41FA5}">
                      <a16:colId xmlns:a16="http://schemas.microsoft.com/office/drawing/2014/main" xmlns="" val="3494364340"/>
                    </a:ext>
                  </a:extLst>
                </a:gridCol>
              </a:tblGrid>
              <a:tr h="367542">
                <a:tc>
                  <a:txBody>
                    <a:bodyPr/>
                    <a:lstStyle/>
                    <a:p>
                      <a:pPr algn="ct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chemeClr val="bg1"/>
                          </a:solidFill>
                          <a:latin typeface="Nunito ExtraBold" panose="00000900000000000000" pitchFamily="2" charset="0"/>
                        </a:rPr>
                        <a:t>Add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extLst>
                  <a:ext uri="{0D108BD9-81ED-4DB2-BD59-A6C34878D82A}">
                    <a16:rowId xmlns:a16="http://schemas.microsoft.com/office/drawing/2014/main" xmlns="" val="145708778"/>
                  </a:ext>
                </a:extLst>
              </a:tr>
              <a:tr h="370840">
                <a:tc>
                  <a:txBody>
                    <a:bodyPr/>
                    <a:lstStyle/>
                    <a:p>
                      <a:pPr algn="ctr"/>
                      <a:r>
                        <a:rPr lang="en-GB" sz="1800" dirty="0">
                          <a:solidFill>
                            <a:schemeClr val="bg1"/>
                          </a:solidFill>
                          <a:latin typeface="Nunito ExtraBold" panose="00000900000000000000" pitchFamily="2" charset="0"/>
                        </a:rPr>
                        <a:t>2,406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2,416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2,506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3,406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156989240"/>
                  </a:ext>
                </a:extLst>
              </a:tr>
              <a:tr h="370840">
                <a:tc>
                  <a:txBody>
                    <a:bodyPr/>
                    <a:lstStyle/>
                    <a:p>
                      <a:pPr algn="ctr"/>
                      <a:r>
                        <a:rPr lang="en-GB" sz="1800" dirty="0">
                          <a:solidFill>
                            <a:schemeClr val="bg1"/>
                          </a:solidFill>
                          <a:latin typeface="Nunito ExtraBold" panose="00000900000000000000" pitchFamily="2" charset="0"/>
                        </a:rPr>
                        <a:t>5,823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5,833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5,923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6,823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3993571868"/>
                  </a:ext>
                </a:extLst>
              </a:tr>
              <a:tr h="370840">
                <a:tc>
                  <a:txBody>
                    <a:bodyPr/>
                    <a:lstStyle/>
                    <a:p>
                      <a:pPr algn="ctr"/>
                      <a:r>
                        <a:rPr lang="en-GB" sz="1800" dirty="0">
                          <a:solidFill>
                            <a:srgbClr val="FF0000"/>
                          </a:solidFill>
                          <a:latin typeface="Nunito ExtraBold" panose="00000900000000000000" pitchFamily="2" charset="0"/>
                        </a:rPr>
                        <a:t>7,088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A6083"/>
                    </a:solidFill>
                  </a:tcPr>
                </a:tc>
                <a:tc>
                  <a:txBody>
                    <a:bodyPr/>
                    <a:lstStyle/>
                    <a:p>
                      <a:pPr algn="ctr"/>
                      <a:r>
                        <a:rPr lang="en-GB" sz="1800" dirty="0">
                          <a:solidFill>
                            <a:srgbClr val="FF0000"/>
                          </a:solidFill>
                          <a:latin typeface="Nunito ExtraBold" panose="00000900000000000000" pitchFamily="2" charset="0"/>
                        </a:rPr>
                        <a:t>7,098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a:solidFill>
                            <a:srgbClr val="FF0000"/>
                          </a:solidFill>
                          <a:latin typeface="Nunito ExtraBold" panose="00000900000000000000" pitchFamily="2" charset="0"/>
                        </a:rPr>
                        <a:t>7,188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tc>
                  <a:txBody>
                    <a:bodyPr/>
                    <a:lstStyle/>
                    <a:p>
                      <a:pPr algn="ctr"/>
                      <a:r>
                        <a:rPr lang="en-GB" sz="1800" dirty="0" smtClean="0">
                          <a:solidFill>
                            <a:schemeClr val="bg1"/>
                          </a:solidFill>
                          <a:latin typeface="Nunito ExtraBold" panose="00000900000000000000" pitchFamily="2" charset="0"/>
                        </a:rPr>
                        <a:t>8,088</a:t>
                      </a:r>
                      <a:endParaRPr lang="en-GB" sz="1800" dirty="0">
                        <a:solidFill>
                          <a:schemeClr val="bg1"/>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88BDA"/>
                    </a:solidFill>
                  </a:tcPr>
                </a:tc>
                <a:extLst>
                  <a:ext uri="{0D108BD9-81ED-4DB2-BD59-A6C34878D82A}">
                    <a16:rowId xmlns:a16="http://schemas.microsoft.com/office/drawing/2014/main" xmlns="" val="1820148557"/>
                  </a:ext>
                </a:extLst>
              </a:tr>
            </a:tbl>
          </a:graphicData>
        </a:graphic>
      </p:graphicFrame>
    </p:spTree>
    <p:extLst>
      <p:ext uri="{BB962C8B-B14F-4D97-AF65-F5344CB8AC3E}">
        <p14:creationId xmlns:p14="http://schemas.microsoft.com/office/powerpoint/2010/main" val="32457121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4:</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424731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James has made four 5-digit numbers using the digits 9, 7, 5, 3 and 1.</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He has changed each number into a letter.</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His numbers are:</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1) </a:t>
            </a:r>
            <a:r>
              <a:rPr lang="en-GB" dirty="0" err="1">
                <a:latin typeface="Open Sans" panose="020B0606030504020204" pitchFamily="34" charset="0"/>
                <a:ea typeface="Open Sans" panose="020B0606030504020204" pitchFamily="34" charset="0"/>
                <a:cs typeface="Open Sans" panose="020B0606030504020204" pitchFamily="34" charset="0"/>
              </a:rPr>
              <a:t>zz,zzz</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2) </a:t>
            </a:r>
            <a:r>
              <a:rPr lang="en-GB" dirty="0" err="1">
                <a:latin typeface="Open Sans" panose="020B0606030504020204" pitchFamily="34" charset="0"/>
                <a:ea typeface="Open Sans" panose="020B0606030504020204" pitchFamily="34" charset="0"/>
                <a:cs typeface="Open Sans" panose="020B0606030504020204" pitchFamily="34" charset="0"/>
              </a:rPr>
              <a:t>yy,yyy</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3) </a:t>
            </a:r>
            <a:r>
              <a:rPr lang="en-GB" dirty="0" err="1">
                <a:latin typeface="Open Sans" panose="020B0606030504020204" pitchFamily="34" charset="0"/>
                <a:ea typeface="Open Sans" panose="020B0606030504020204" pitchFamily="34" charset="0"/>
                <a:cs typeface="Open Sans" panose="020B0606030504020204" pitchFamily="34" charset="0"/>
              </a:rPr>
              <a:t>xy,vwx</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4) </a:t>
            </a:r>
            <a:r>
              <a:rPr lang="en-GB" dirty="0" err="1">
                <a:latin typeface="Open Sans" panose="020B0606030504020204" pitchFamily="34" charset="0"/>
                <a:ea typeface="Open Sans" panose="020B0606030504020204" pitchFamily="34" charset="0"/>
                <a:cs typeface="Open Sans" panose="020B0606030504020204" pitchFamily="34" charset="0"/>
              </a:rPr>
              <a:t>xy,wvx</a:t>
            </a:r>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Here are some clues:</a:t>
            </a:r>
          </a:p>
          <a:p>
            <a:pPr marL="285750" indent="-285750">
              <a:buFont typeface="Arial" panose="020B0604020202020204" pitchFamily="34" charset="0"/>
              <a:buChar char="•"/>
            </a:pPr>
            <a:r>
              <a:rPr lang="en-GB" dirty="0">
                <a:latin typeface="Open Sans" panose="020B0606030504020204" pitchFamily="34" charset="0"/>
                <a:ea typeface="Open Sans" panose="020B0606030504020204" pitchFamily="34" charset="0"/>
                <a:cs typeface="Open Sans" panose="020B0606030504020204" pitchFamily="34" charset="0"/>
              </a:rPr>
              <a:t>Number 2 is the smallest possible number;</a:t>
            </a:r>
          </a:p>
          <a:p>
            <a:pPr marL="285750" indent="-285750">
              <a:buFont typeface="Arial" panose="020B0604020202020204" pitchFamily="34" charset="0"/>
              <a:buChar char="•"/>
            </a:pPr>
            <a:r>
              <a:rPr lang="en-GB" dirty="0">
                <a:latin typeface="Open Sans" panose="020B0606030504020204" pitchFamily="34" charset="0"/>
                <a:ea typeface="Open Sans" panose="020B0606030504020204" pitchFamily="34" charset="0"/>
                <a:cs typeface="Open Sans" panose="020B0606030504020204" pitchFamily="34" charset="0"/>
              </a:rPr>
              <a:t>z is the greatest value digit;</a:t>
            </a:r>
          </a:p>
          <a:p>
            <a:pPr marL="285750" indent="-285750">
              <a:buFont typeface="Arial" panose="020B0604020202020204" pitchFamily="34" charset="0"/>
              <a:buChar char="•"/>
            </a:pPr>
            <a:r>
              <a:rPr lang="en-GB" dirty="0">
                <a:latin typeface="Open Sans" panose="020B0606030504020204" pitchFamily="34" charset="0"/>
                <a:ea typeface="Open Sans" panose="020B0606030504020204" pitchFamily="34" charset="0"/>
                <a:cs typeface="Open Sans" panose="020B0606030504020204" pitchFamily="34" charset="0"/>
              </a:rPr>
              <a:t>w is greater than v, and v is greater than x. </a:t>
            </a:r>
          </a:p>
        </p:txBody>
      </p:sp>
      <p:sp>
        <p:nvSpPr>
          <p:cNvPr id="14" name="Rectangle 13">
            <a:extLst>
              <a:ext uri="{FF2B5EF4-FFF2-40B4-BE49-F238E27FC236}">
                <a16:creationId xmlns:a16="http://schemas.microsoft.com/office/drawing/2014/main" xmlns="" id="{86CA0E13-997D-4C50-BE38-B91551050CC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5AE18BD0-03F4-44DC-B418-AAC50A33953A}"/>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DDE392AF-B800-413B-A802-CE4B4296B9AB}"/>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F00998CB-5875-477F-A918-7ED0724F9E43}"/>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65503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4:</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452431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James has made four 5-digit numbers using the digits 9, 7, 5, 3 and 1.</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He has changed each number into a letter.</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His numbers </a:t>
            </a:r>
            <a:r>
              <a:rPr lang="en-GB" dirty="0" smtClean="0">
                <a:latin typeface="Open Sans" panose="020B0606030504020204" pitchFamily="34" charset="0"/>
                <a:ea typeface="Open Sans" panose="020B0606030504020204" pitchFamily="34" charset="0"/>
                <a:cs typeface="Open Sans" panose="020B0606030504020204" pitchFamily="34" charset="0"/>
              </a:rPr>
              <a:t>are arranged from largest to smallest:</a:t>
            </a:r>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1) </a:t>
            </a:r>
            <a:r>
              <a:rPr lang="en-GB" dirty="0" err="1">
                <a:latin typeface="Open Sans" panose="020B0606030504020204" pitchFamily="34" charset="0"/>
                <a:ea typeface="Open Sans" panose="020B0606030504020204" pitchFamily="34" charset="0"/>
                <a:cs typeface="Open Sans" panose="020B0606030504020204" pitchFamily="34" charset="0"/>
              </a:rPr>
              <a:t>zz,zzz</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2) </a:t>
            </a:r>
            <a:r>
              <a:rPr lang="en-GB" dirty="0" err="1">
                <a:latin typeface="Open Sans" panose="020B0606030504020204" pitchFamily="34" charset="0"/>
                <a:ea typeface="Open Sans" panose="020B0606030504020204" pitchFamily="34" charset="0"/>
                <a:cs typeface="Open Sans" panose="020B0606030504020204" pitchFamily="34" charset="0"/>
              </a:rPr>
              <a:t>xy,wvx</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smtClean="0">
                <a:latin typeface="Open Sans" panose="020B0606030504020204" pitchFamily="34" charset="0"/>
                <a:ea typeface="Open Sans" panose="020B0606030504020204" pitchFamily="34" charset="0"/>
                <a:cs typeface="Open Sans" panose="020B0606030504020204" pitchFamily="34" charset="0"/>
              </a:rPr>
              <a:t>3) </a:t>
            </a:r>
            <a:r>
              <a:rPr lang="en-GB" dirty="0" err="1" smtClean="0">
                <a:latin typeface="Open Sans" panose="020B0606030504020204" pitchFamily="34" charset="0"/>
                <a:ea typeface="Open Sans" panose="020B0606030504020204" pitchFamily="34" charset="0"/>
                <a:cs typeface="Open Sans" panose="020B0606030504020204" pitchFamily="34" charset="0"/>
              </a:rPr>
              <a:t>xy,vwx</a:t>
            </a:r>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smtClean="0">
                <a:latin typeface="Open Sans" panose="020B0606030504020204" pitchFamily="34" charset="0"/>
                <a:ea typeface="Open Sans" panose="020B0606030504020204" pitchFamily="34" charset="0"/>
                <a:cs typeface="Open Sans" panose="020B0606030504020204" pitchFamily="34" charset="0"/>
              </a:rPr>
              <a:t> </a:t>
            </a:r>
            <a:r>
              <a:rPr lang="en-GB" dirty="0" smtClean="0">
                <a:latin typeface="Open Sans" panose="020B0606030504020204" pitchFamily="34" charset="0"/>
                <a:ea typeface="Open Sans" panose="020B0606030504020204" pitchFamily="34" charset="0"/>
                <a:cs typeface="Open Sans" panose="020B0606030504020204" pitchFamily="34" charset="0"/>
              </a:rPr>
              <a:t>4) </a:t>
            </a:r>
            <a:r>
              <a:rPr lang="en-GB" dirty="0" err="1" smtClean="0">
                <a:latin typeface="Open Sans" panose="020B0606030504020204" pitchFamily="34" charset="0"/>
                <a:ea typeface="Open Sans" panose="020B0606030504020204" pitchFamily="34" charset="0"/>
                <a:cs typeface="Open Sans" panose="020B0606030504020204" pitchFamily="34" charset="0"/>
              </a:rPr>
              <a:t>yy,yyy</a:t>
            </a:r>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It is first important to figure out the value of each letter. We should know that Number 1 is 99,999 so z is worth 9. We can then work out that y is 1, because Number </a:t>
            </a:r>
            <a:r>
              <a:rPr lang="en-GB" dirty="0" smtClean="0">
                <a:solidFill>
                  <a:srgbClr val="FF0000"/>
                </a:solidFill>
                <a:latin typeface="Open Sans" panose="020B0606030504020204" pitchFamily="34" charset="0"/>
                <a:ea typeface="Open Sans" panose="020B0606030504020204" pitchFamily="34" charset="0"/>
                <a:cs typeface="Open Sans" panose="020B0606030504020204" pitchFamily="34" charset="0"/>
              </a:rPr>
              <a:t>4 </a:t>
            </a:r>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is the lowest possible value number. From there we can figure out that w is 7, v is 5 and x is 3 based on the third clue. Number 1 is 99,999; Number </a:t>
            </a:r>
            <a:r>
              <a:rPr lang="en-GB" dirty="0" smtClean="0">
                <a:solidFill>
                  <a:srgbClr val="FF0000"/>
                </a:solidFill>
                <a:latin typeface="Open Sans" panose="020B0606030504020204" pitchFamily="34" charset="0"/>
                <a:ea typeface="Open Sans" panose="020B0606030504020204" pitchFamily="34" charset="0"/>
                <a:cs typeface="Open Sans" panose="020B0606030504020204" pitchFamily="34" charset="0"/>
              </a:rPr>
              <a:t>4 </a:t>
            </a:r>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is 11,111; Number 3 is 31,573; Number </a:t>
            </a:r>
            <a:r>
              <a:rPr lang="en-GB" dirty="0" smtClean="0">
                <a:solidFill>
                  <a:srgbClr val="FF0000"/>
                </a:solidFill>
                <a:latin typeface="Open Sans" panose="020B0606030504020204" pitchFamily="34" charset="0"/>
                <a:ea typeface="Open Sans" panose="020B0606030504020204" pitchFamily="34" charset="0"/>
                <a:cs typeface="Open Sans" panose="020B0606030504020204" pitchFamily="34" charset="0"/>
              </a:rPr>
              <a:t>2 </a:t>
            </a:r>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is 31,753. </a:t>
            </a:r>
          </a:p>
        </p:txBody>
      </p:sp>
      <p:sp>
        <p:nvSpPr>
          <p:cNvPr id="14" name="Rectangle 13">
            <a:extLst>
              <a:ext uri="{FF2B5EF4-FFF2-40B4-BE49-F238E27FC236}">
                <a16:creationId xmlns:a16="http://schemas.microsoft.com/office/drawing/2014/main" xmlns="" id="{52F94001-6930-4EFF-92A9-B03E326AA36A}"/>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BF8E48FA-9656-45E2-B95F-AF7BFA479D79}"/>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58D15A66-DBD6-40B2-8690-154D8B1CF260}"/>
              </a:ext>
            </a:extLst>
          </p:cNvPr>
          <p:cNvPicPr>
            <a:picLocks noChangeAspect="1"/>
          </p:cNvPicPr>
          <p:nvPr/>
        </p:nvPicPr>
        <p:blipFill>
          <a:blip r:embed="rId5"/>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2AA372E3-3BD5-4703-AD2F-5391EA38E69E}"/>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160659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388BDA"/>
                </a:solidFill>
                <a:latin typeface="Open Sans" panose="020B0606030504020204" pitchFamily="34" charset="0"/>
                <a:ea typeface="Open Sans" panose="020B0606030504020204" pitchFamily="34" charset="0"/>
                <a:cs typeface="Open Sans" panose="020B0606030504020204" pitchFamily="34" charset="0"/>
              </a:rPr>
              <a:t>Evaluation:</a:t>
            </a:r>
            <a:endParaRPr lang="en-US" sz="2000" b="1"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147732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says, “I can order the following numbers by only looking at the first three digits.”</a:t>
            </a:r>
          </a:p>
          <a:p>
            <a:endPar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is correct.</a:t>
            </a: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Explain why Chen is correct.</a:t>
            </a:r>
          </a:p>
        </p:txBody>
      </p:sp>
      <p:pic>
        <p:nvPicPr>
          <p:cNvPr id="9" name="Picture 8">
            <a:extLst>
              <a:ext uri="{FF2B5EF4-FFF2-40B4-BE49-F238E27FC236}">
                <a16:creationId xmlns:a16="http://schemas.microsoft.com/office/drawing/2014/main" xmlns="" id="{A5608C6D-60EF-4796-BA40-B243BADA6C68}"/>
              </a:ext>
            </a:extLst>
          </p:cNvPr>
          <p:cNvPicPr>
            <a:picLocks noChangeAspect="1"/>
          </p:cNvPicPr>
          <p:nvPr/>
        </p:nvPicPr>
        <p:blipFill>
          <a:blip r:embed="rId5"/>
          <a:stretch>
            <a:fillRect/>
          </a:stretch>
        </p:blipFill>
        <p:spPr>
          <a:xfrm>
            <a:off x="7350848" y="4870082"/>
            <a:ext cx="1304657" cy="1304657"/>
          </a:xfrm>
          <a:prstGeom prst="rect">
            <a:avLst/>
          </a:prstGeom>
        </p:spPr>
      </p:pic>
      <p:sp>
        <p:nvSpPr>
          <p:cNvPr id="14" name="Rectangle 13">
            <a:extLst>
              <a:ext uri="{FF2B5EF4-FFF2-40B4-BE49-F238E27FC236}">
                <a16:creationId xmlns:a16="http://schemas.microsoft.com/office/drawing/2014/main" xmlns="" id="{39CD1756-72C4-44C4-84AD-7C6BBD05A71F}"/>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A6B235D7-BD74-44B8-8528-B8C0F2814D21}"/>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D994F467-1818-4F60-B255-59F5AE8570FE}"/>
              </a:ext>
            </a:extLst>
          </p:cNvPr>
          <p:cNvPicPr>
            <a:picLocks noChangeAspect="1"/>
          </p:cNvPicPr>
          <p:nvPr/>
        </p:nvPicPr>
        <p:blipFill>
          <a:blip r:embed="rId6"/>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5A68ECF5-DFFE-488D-996E-AF6987A23509}"/>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8" name="Picture 17">
            <a:extLst>
              <a:ext uri="{FF2B5EF4-FFF2-40B4-BE49-F238E27FC236}">
                <a16:creationId xmlns:a16="http://schemas.microsoft.com/office/drawing/2014/main" xmlns="" id="{1637A3CF-254D-45B5-AA96-CF9319F10394}"/>
              </a:ext>
            </a:extLst>
          </p:cNvPr>
          <p:cNvPicPr>
            <a:picLocks noChangeAspect="1"/>
          </p:cNvPicPr>
          <p:nvPr/>
        </p:nvPicPr>
        <p:blipFill>
          <a:blip r:embed="rId7"/>
          <a:stretch>
            <a:fillRect/>
          </a:stretch>
        </p:blipFill>
        <p:spPr>
          <a:xfrm>
            <a:off x="2370013" y="3055620"/>
            <a:ext cx="4467225" cy="1905000"/>
          </a:xfrm>
          <a:prstGeom prst="rect">
            <a:avLst/>
          </a:prstGeom>
        </p:spPr>
      </p:pic>
    </p:spTree>
    <p:extLst>
      <p:ext uri="{BB962C8B-B14F-4D97-AF65-F5344CB8AC3E}">
        <p14:creationId xmlns:p14="http://schemas.microsoft.com/office/powerpoint/2010/main" val="82686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xmlns="" id="{260BEEFB-85DA-4383-9A0A-3BFA069D91AF}"/>
              </a:ext>
            </a:extLst>
          </p:cNvPr>
          <p:cNvPicPr>
            <a:picLocks noChangeAspect="1"/>
          </p:cNvPicPr>
          <p:nvPr/>
        </p:nvPicPr>
        <p:blipFill>
          <a:blip r:embed="rId3"/>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xmlns=""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200" dirty="0">
                <a:ea typeface="+mn-lt"/>
                <a:cs typeface="+mn-lt"/>
              </a:rPr>
              <a:t/>
            </a:r>
            <a:br>
              <a:rPr lang="en-US" sz="1200" dirty="0">
                <a:ea typeface="+mn-lt"/>
                <a:cs typeface="+mn-lt"/>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http://bit.ly/Yr5PV</a:t>
            </a:r>
            <a:r>
              <a:rPr lang="en-US" sz="1200" dirty="0">
                <a:latin typeface="Open Sans" panose="020B0606030504020204" pitchFamily="34" charset="0"/>
                <a:ea typeface="Open Sans" panose="020B0606030504020204" pitchFamily="34" charset="0"/>
                <a:cs typeface="Open Sans" panose="020B0606030504020204" pitchFamily="34" charset="0"/>
              </a:rPr>
              <a:t> To download lessons 1-5 click the link!</a:t>
            </a:r>
          </a:p>
          <a:p>
            <a:pPr algn="r"/>
            <a:endParaRPr lang="en-US" sz="1200" dirty="0">
              <a:cs typeface="Calibri"/>
            </a:endParaRPr>
          </a:p>
          <a:p>
            <a:pPr algn="r"/>
            <a:endParaRPr lang="en-US" sz="1200" dirty="0">
              <a:cs typeface="Calibri"/>
            </a:endParaRPr>
          </a:p>
        </p:txBody>
      </p:sp>
      <p:graphicFrame>
        <p:nvGraphicFramePr>
          <p:cNvPr id="3" name="Table 6">
            <a:extLst>
              <a:ext uri="{FF2B5EF4-FFF2-40B4-BE49-F238E27FC236}">
                <a16:creationId xmlns:a16="http://schemas.microsoft.com/office/drawing/2014/main" xmlns="" id="{DA478E84-08F0-40CB-9E36-915412A9650B}"/>
              </a:ext>
            </a:extLst>
          </p:cNvPr>
          <p:cNvGraphicFramePr>
            <a:graphicFrameLocks noGrp="1"/>
          </p:cNvGraphicFramePr>
          <p:nvPr>
            <p:extLst/>
          </p:nvPr>
        </p:nvGraphicFramePr>
        <p:xfrm>
          <a:off x="9371012" y="1181100"/>
          <a:ext cx="2543190" cy="32613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xmlns=""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represent up to 9,999;</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represent numbers up to 10,000;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represent numbers up to 10,000 using numeral or worded number forms.</a:t>
                      </a:r>
                    </a:p>
                  </a:txBody>
                  <a:tcPr>
                    <a:solidFill>
                      <a:schemeClr val="bg1">
                        <a:lumMod val="95000"/>
                      </a:schemeClr>
                    </a:solidFill>
                  </a:tcPr>
                </a:tc>
                <a:extLst>
                  <a:ext uri="{0D108BD9-81ED-4DB2-BD59-A6C34878D82A}">
                    <a16:rowId xmlns:a16="http://schemas.microsoft.com/office/drawing/2014/main" xmlns="" val="3456085870"/>
                  </a:ext>
                </a:extLst>
              </a:tr>
            </a:tbl>
          </a:graphicData>
        </a:graphic>
      </p:graphicFrame>
      <p:sp>
        <p:nvSpPr>
          <p:cNvPr id="10" name="TextBox 9">
            <a:extLst>
              <a:ext uri="{FF2B5EF4-FFF2-40B4-BE49-F238E27FC236}">
                <a16:creationId xmlns:a16="http://schemas.microsoft.com/office/drawing/2014/main" xmlns=""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388BDA"/>
                </a:solidFill>
                <a:latin typeface="Open Sans" panose="020B0606030504020204" pitchFamily="34" charset="0"/>
                <a:ea typeface="Open Sans" panose="020B0606030504020204" pitchFamily="34" charset="0"/>
                <a:cs typeface="Open Sans" panose="020B0606030504020204" pitchFamily="34" charset="0"/>
              </a:rPr>
              <a:t>Evaluation:</a:t>
            </a:r>
            <a:endParaRPr lang="en-US" sz="2000" b="1"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xmlns="" id="{A9E6700B-C5AB-45D6-B5D2-3BD638225DA5}"/>
              </a:ext>
            </a:extLst>
          </p:cNvPr>
          <p:cNvSpPr txBox="1"/>
          <p:nvPr/>
        </p:nvSpPr>
        <p:spPr>
          <a:xfrm>
            <a:off x="376324" y="1383247"/>
            <a:ext cx="8454605" cy="397031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says, “I can order the following numbers by only looking at the first three digits.”</a:t>
            </a:r>
          </a:p>
          <a:p>
            <a:endPar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is correct.</a:t>
            </a: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Explain why Chen is correct.</a:t>
            </a:r>
          </a:p>
          <a:p>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Chen is correct because the first two digits are the same in the ten thousands and thousands columns, but each of the five numbers has a different value digit in the hundreds column, so he only needs to look at that third largest value column. Therefore, Chen is correct when he says that he can order the following numbers by only looking at the first three digits.</a:t>
            </a:r>
          </a:p>
          <a:p>
            <a:endPar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The ascending order would be: </a:t>
            </a:r>
            <a:b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br>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23,101;  23,299; 23,456; 23,578;  23,784</a:t>
            </a:r>
          </a:p>
        </p:txBody>
      </p:sp>
      <p:pic>
        <p:nvPicPr>
          <p:cNvPr id="9" name="Picture 8">
            <a:extLst>
              <a:ext uri="{FF2B5EF4-FFF2-40B4-BE49-F238E27FC236}">
                <a16:creationId xmlns:a16="http://schemas.microsoft.com/office/drawing/2014/main" xmlns="" id="{93011CA4-B77A-4380-85D8-D0EC94FF29E3}"/>
              </a:ext>
            </a:extLst>
          </p:cNvPr>
          <p:cNvPicPr>
            <a:picLocks noChangeAspect="1"/>
          </p:cNvPicPr>
          <p:nvPr/>
        </p:nvPicPr>
        <p:blipFill>
          <a:blip r:embed="rId5"/>
          <a:stretch>
            <a:fillRect/>
          </a:stretch>
        </p:blipFill>
        <p:spPr>
          <a:xfrm>
            <a:off x="6873945" y="1750963"/>
            <a:ext cx="1304657" cy="1304657"/>
          </a:xfrm>
          <a:prstGeom prst="rect">
            <a:avLst/>
          </a:prstGeom>
        </p:spPr>
      </p:pic>
      <p:sp>
        <p:nvSpPr>
          <p:cNvPr id="14" name="Rectangle 13">
            <a:extLst>
              <a:ext uri="{FF2B5EF4-FFF2-40B4-BE49-F238E27FC236}">
                <a16:creationId xmlns:a16="http://schemas.microsoft.com/office/drawing/2014/main" xmlns="" id="{396FEE3A-C7B6-4959-80B7-44CAAEC4953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1</a:t>
            </a:r>
            <a:endParaRPr lang="en-US" sz="1400" dirty="0">
              <a:solidFill>
                <a:schemeClr val="bg1"/>
              </a:solidFill>
              <a:latin typeface="Open Sans" panose="020B0606030504020204"/>
              <a:cs typeface="Calibri"/>
            </a:endParaRPr>
          </a:p>
        </p:txBody>
      </p:sp>
      <p:sp>
        <p:nvSpPr>
          <p:cNvPr id="15" name="TextBox 14">
            <a:extLst>
              <a:ext uri="{FF2B5EF4-FFF2-40B4-BE49-F238E27FC236}">
                <a16:creationId xmlns:a16="http://schemas.microsoft.com/office/drawing/2014/main" xmlns="" id="{AE7F1CCE-1FE3-4F5D-8BA4-566E9BAD4389}"/>
              </a:ext>
            </a:extLst>
          </p:cNvPr>
          <p:cNvSpPr txBox="1"/>
          <p:nvPr/>
        </p:nvSpPr>
        <p:spPr>
          <a:xfrm>
            <a:off x="84722" y="426048"/>
            <a:ext cx="11829480" cy="52322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Nunito" panose="02000303000000000000" pitchFamily="2" charset="0"/>
              </a:rPr>
              <a:t>To be able to </a:t>
            </a:r>
            <a:r>
              <a:rPr lang="en-GB" sz="2800" b="1" dirty="0">
                <a:latin typeface="Nunito" panose="02000303000000000000" pitchFamily="2" charset="0"/>
              </a:rPr>
              <a:t>recognise and represent numbers up to 10,000</a:t>
            </a:r>
            <a:endParaRPr lang="en-US" sz="2800" dirty="0">
              <a:latin typeface="Nunito" panose="02000303000000000000" pitchFamily="2" charset="0"/>
              <a:cs typeface="Calibri"/>
            </a:endParaRPr>
          </a:p>
        </p:txBody>
      </p:sp>
      <p:pic>
        <p:nvPicPr>
          <p:cNvPr id="16" name="Picture 15">
            <a:extLst>
              <a:ext uri="{FF2B5EF4-FFF2-40B4-BE49-F238E27FC236}">
                <a16:creationId xmlns:a16="http://schemas.microsoft.com/office/drawing/2014/main" xmlns="" id="{FC180603-91E1-4BC3-B8C5-F16F67BCD483}"/>
              </a:ext>
            </a:extLst>
          </p:cNvPr>
          <p:cNvPicPr>
            <a:picLocks noChangeAspect="1"/>
          </p:cNvPicPr>
          <p:nvPr/>
        </p:nvPicPr>
        <p:blipFill>
          <a:blip r:embed="rId6"/>
          <a:stretch>
            <a:fillRect/>
          </a:stretch>
        </p:blipFill>
        <p:spPr>
          <a:xfrm>
            <a:off x="0" y="-2339"/>
            <a:ext cx="1146147" cy="371888"/>
          </a:xfrm>
          <a:prstGeom prst="rect">
            <a:avLst/>
          </a:prstGeom>
        </p:spPr>
      </p:pic>
      <p:sp>
        <p:nvSpPr>
          <p:cNvPr id="17" name="Date Placeholder 1">
            <a:extLst>
              <a:ext uri="{FF2B5EF4-FFF2-40B4-BE49-F238E27FC236}">
                <a16:creationId xmlns:a16="http://schemas.microsoft.com/office/drawing/2014/main" xmlns="" id="{1BDC04C2-5117-45F9-A954-EA9964EF189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17/03/2019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649129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2835</Words>
  <Application>Microsoft Office PowerPoint</Application>
  <PresentationFormat>Custom</PresentationFormat>
  <Paragraphs>565</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dc:creator>
  <cp:lastModifiedBy>Leigh</cp:lastModifiedBy>
  <cp:revision>10</cp:revision>
  <dcterms:created xsi:type="dcterms:W3CDTF">2018-08-31T10:00:15Z</dcterms:created>
  <dcterms:modified xsi:type="dcterms:W3CDTF">2019-03-17T14:27:46Z</dcterms:modified>
</cp:coreProperties>
</file>