
<file path=[Content_Types].xml><?xml version="1.0" encoding="utf-8"?>
<Types xmlns="http://schemas.openxmlformats.org/package/2006/content-types">
  <Default ContentType="image/jpeg" Extension="jpg"/>
  <Default ContentType="application/xml" Extension="xml"/>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5"/>
  </p:sldMasterIdLst>
  <p:notesMasterIdLst>
    <p:notesMasterId r:id="rId6"/>
  </p:notesMasterIdLst>
  <p:sldIdLst>
    <p:sldId id="256" r:id="rId7"/>
    <p:sldId id="257" r:id="rId8"/>
    <p:sldId id="258" r:id="rId9"/>
    <p:sldId id="259" r:id="rId10"/>
    <p:sldId id="260" r:id="rId11"/>
    <p:sldId id="261" r:id="rId12"/>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4779BF55-F731-4E1A-BEC7-52295506A4F8}">
  <a:tblStyle styleId="{4779BF55-F731-4E1A-BEC7-52295506A4F8}"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11" Type="http://schemas.openxmlformats.org/officeDocument/2006/relationships/slide" Target="slides/slide5.xml"/><Relationship Id="rId10" Type="http://schemas.openxmlformats.org/officeDocument/2006/relationships/slide" Target="slides/slide4.xml"/><Relationship Id="rId12" Type="http://schemas.openxmlformats.org/officeDocument/2006/relationships/slide" Target="slides/slide6.xml"/><Relationship Id="rId9" Type="http://schemas.openxmlformats.org/officeDocument/2006/relationships/slide" Target="slides/slide3.xml"/><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 name="Shape 56"/>
        <p:cNvGrpSpPr/>
        <p:nvPr/>
      </p:nvGrpSpPr>
      <p:grpSpPr>
        <a:xfrm>
          <a:off x="0" y="0"/>
          <a:ext cx="0" cy="0"/>
          <a:chOff x="0" y="0"/>
          <a:chExt cx="0" cy="0"/>
        </a:xfrm>
      </p:grpSpPr>
      <p:sp>
        <p:nvSpPr>
          <p:cNvPr id="57" name="Google Shape;57;ga2375751c7_0_4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8" name="Google Shape;58;ga2375751c7_0_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 name="Shape 62"/>
        <p:cNvGrpSpPr/>
        <p:nvPr/>
      </p:nvGrpSpPr>
      <p:grpSpPr>
        <a:xfrm>
          <a:off x="0" y="0"/>
          <a:ext cx="0" cy="0"/>
          <a:chOff x="0" y="0"/>
          <a:chExt cx="0" cy="0"/>
        </a:xfrm>
      </p:grpSpPr>
      <p:sp>
        <p:nvSpPr>
          <p:cNvPr id="63" name="Google Shape;63;gacdf1aaa92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4" name="Google Shape;64;gacdf1aaa92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 name="Shape 68"/>
        <p:cNvGrpSpPr/>
        <p:nvPr/>
      </p:nvGrpSpPr>
      <p:grpSpPr>
        <a:xfrm>
          <a:off x="0" y="0"/>
          <a:ext cx="0" cy="0"/>
          <a:chOff x="0" y="0"/>
          <a:chExt cx="0" cy="0"/>
        </a:xfrm>
      </p:grpSpPr>
      <p:sp>
        <p:nvSpPr>
          <p:cNvPr id="69" name="Google Shape;69;gacdf1aaa92_0_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0" name="Google Shape;70;gacdf1aaa92_0_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 name="Shape 81"/>
        <p:cNvGrpSpPr/>
        <p:nvPr/>
      </p:nvGrpSpPr>
      <p:grpSpPr>
        <a:xfrm>
          <a:off x="0" y="0"/>
          <a:ext cx="0" cy="0"/>
          <a:chOff x="0" y="0"/>
          <a:chExt cx="0" cy="0"/>
        </a:xfrm>
      </p:grpSpPr>
      <p:sp>
        <p:nvSpPr>
          <p:cNvPr id="82" name="Google Shape;82;gacdf1aaa92_0_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3" name="Google Shape;83;gacdf1aaa92_0_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gacdf1aaa92_0_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0" name="Google Shape;90;gacdf1aaa92_0_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hyperlink" Target="http://www.youtube.com/watch?v=WgHmqv_-UbQ" TargetMode="External"/><Relationship Id="rId4" Type="http://schemas.openxmlformats.org/officeDocument/2006/relationships/image" Target="../media/image1.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hyperlink" Target="https://www.bbc.co.uk/bitesize/topics/z8c9q6f/articles/zmhw7p3"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53" name="Shape 53"/>
        <p:cNvGrpSpPr/>
        <p:nvPr/>
      </p:nvGrpSpPr>
      <p:grpSpPr>
        <a:xfrm>
          <a:off x="0" y="0"/>
          <a:ext cx="0" cy="0"/>
          <a:chOff x="0" y="0"/>
          <a:chExt cx="0" cy="0"/>
        </a:xfrm>
      </p:grpSpPr>
      <p:sp>
        <p:nvSpPr>
          <p:cNvPr id="54" name="Google Shape;54;p13"/>
          <p:cNvSpPr txBox="1"/>
          <p:nvPr>
            <p:ph type="ctrTitle"/>
          </p:nvPr>
        </p:nvSpPr>
        <p:spPr>
          <a:xfrm>
            <a:off x="607325" y="0"/>
            <a:ext cx="8254500" cy="9639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GB">
                <a:solidFill>
                  <a:srgbClr val="FFFFFF"/>
                </a:solidFill>
              </a:rPr>
              <a:t>Science - Earth &amp; Space</a:t>
            </a:r>
            <a:endParaRPr>
              <a:solidFill>
                <a:srgbClr val="FFFFFF"/>
              </a:solidFill>
            </a:endParaRPr>
          </a:p>
        </p:txBody>
      </p:sp>
      <p:sp>
        <p:nvSpPr>
          <p:cNvPr id="55" name="Google Shape;55;p13"/>
          <p:cNvSpPr txBox="1"/>
          <p:nvPr>
            <p:ph idx="1" type="subTitle"/>
          </p:nvPr>
        </p:nvSpPr>
        <p:spPr>
          <a:xfrm>
            <a:off x="2450700" y="4349435"/>
            <a:ext cx="4242600" cy="738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GB" sz="2200">
                <a:solidFill>
                  <a:srgbClr val="FFFFFF"/>
                </a:solidFill>
              </a:rPr>
              <a:t>Seasons</a:t>
            </a:r>
            <a:endParaRPr b="1" sz="2200">
              <a:solidFill>
                <a:srgbClr val="FFFFFF"/>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 name="Shape 59"/>
        <p:cNvGrpSpPr/>
        <p:nvPr/>
      </p:nvGrpSpPr>
      <p:grpSpPr>
        <a:xfrm>
          <a:off x="0" y="0"/>
          <a:ext cx="0" cy="0"/>
          <a:chOff x="0" y="0"/>
          <a:chExt cx="0" cy="0"/>
        </a:xfrm>
      </p:grpSpPr>
      <p:sp>
        <p:nvSpPr>
          <p:cNvPr id="60" name="Google Shape;60;p14"/>
          <p:cNvSpPr txBox="1"/>
          <p:nvPr>
            <p:ph type="title"/>
          </p:nvPr>
        </p:nvSpPr>
        <p:spPr>
          <a:xfrm>
            <a:off x="361300" y="513300"/>
            <a:ext cx="1830900" cy="2508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sz="2100"/>
              <a:t>Watch the video and complete the tasks on the following slides to find out why we have day and night.</a:t>
            </a:r>
            <a:endParaRPr sz="2100"/>
          </a:p>
          <a:p>
            <a:pPr indent="0" lvl="0" marL="0" rtl="0" algn="l">
              <a:spcBef>
                <a:spcPts val="0"/>
              </a:spcBef>
              <a:spcAft>
                <a:spcPts val="0"/>
              </a:spcAft>
              <a:buNone/>
            </a:pPr>
            <a:r>
              <a:t/>
            </a:r>
            <a:endParaRPr sz="2100"/>
          </a:p>
          <a:p>
            <a:pPr indent="0" lvl="0" marL="0" rtl="0" algn="l">
              <a:spcBef>
                <a:spcPts val="0"/>
              </a:spcBef>
              <a:spcAft>
                <a:spcPts val="0"/>
              </a:spcAft>
              <a:buNone/>
            </a:pPr>
            <a:r>
              <a:t/>
            </a:r>
            <a:endParaRPr sz="2700"/>
          </a:p>
        </p:txBody>
      </p:sp>
      <p:pic>
        <p:nvPicPr>
          <p:cNvPr descr="Did you know that the Sun’s light shines differently on Earth at different times of the year? In this visualization watch as the Earth orbits the Sun, rotating, like a slightly tilted, spinning top. This rotation changes the angle at which sunlight hits the surface of our planet, creating the different seasons we experience here on Earth. Can you see how sunlight at different times of the year changes the productivity of life on land and in our oceans? &#10;&#10;Data Sources: Phytoplankton Bloom Imagery: NASA Modis, Land Productivity Data: NASA Modis Land Science Team, NASA Earth Observatory Team, Imagery: Reto Stockli.  Ocean Productivity Data: Michael Behrenfeld, Professor Department of Botany and Plant Pathology, Oregon State University, www.science.oregonstate.edu/oceanproductivity.  Earth Imagery: NASA Visible Earth.&#10;&#10;Video Credit: California Academy of Sciences Visualization Studio&#10;&#10;For classroom activities, visit www.calacademy.org/educators/habitat-earth-in-the-classroom&#10;&#10;- - - &#10;The California Academy of Sciences is the only place in the world with an aquarium, planetarium, natural history museum, and four-story rainforest all under one roof. Visit us online to learn more and to get tickets: http://www.calacademy.org. &#10;&#10;Connect with us!&#10;• Like us on Facebook: http://bit.ly/CASonFB&#10;• Follow us on Twitter: http://bit.ly/CASonTwitter&#10;• Add us on Google+: http://bit.ly/CASonGoogle" id="61" name="Google Shape;61;p14" title="Why Do We Have Different Seasons? | California Academy of Sciences">
            <a:hlinkClick r:id="rId3"/>
          </p:cNvPr>
          <p:cNvPicPr preferRelativeResize="0"/>
          <p:nvPr/>
        </p:nvPicPr>
        <p:blipFill>
          <a:blip r:embed="rId4">
            <a:alphaModFix/>
          </a:blip>
          <a:stretch>
            <a:fillRect/>
          </a:stretch>
        </p:blipFill>
        <p:spPr>
          <a:xfrm>
            <a:off x="2286000" y="53250"/>
            <a:ext cx="6858000" cy="51435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61"/>
                                        </p:tgtEl>
                                        <p:attrNameLst>
                                          <p:attrName>style.visibility</p:attrName>
                                        </p:attrNameLst>
                                      </p:cBhvr>
                                      <p:to>
                                        <p:strVal val="visible"/>
                                      </p:to>
                                    </p:set>
                                    <p:animEffect filter="fade" transition="in">
                                      <p:cBhvr>
                                        <p:cTn dur="1000"/>
                                        <p:tgtEl>
                                          <p:spTgt spid="6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 name="Shape 65"/>
        <p:cNvGrpSpPr/>
        <p:nvPr/>
      </p:nvGrpSpPr>
      <p:grpSpPr>
        <a:xfrm>
          <a:off x="0" y="0"/>
          <a:ext cx="0" cy="0"/>
          <a:chOff x="0" y="0"/>
          <a:chExt cx="0" cy="0"/>
        </a:xfrm>
      </p:grpSpPr>
      <p:graphicFrame>
        <p:nvGraphicFramePr>
          <p:cNvPr id="66" name="Google Shape;66;p15"/>
          <p:cNvGraphicFramePr/>
          <p:nvPr/>
        </p:nvGraphicFramePr>
        <p:xfrm>
          <a:off x="1954150" y="57040"/>
          <a:ext cx="3000000" cy="3000000"/>
        </p:xfrm>
        <a:graphic>
          <a:graphicData uri="http://schemas.openxmlformats.org/drawingml/2006/table">
            <a:tbl>
              <a:tblPr>
                <a:noFill/>
                <a:tableStyleId>{4779BF55-F731-4E1A-BEC7-52295506A4F8}</a:tableStyleId>
              </a:tblPr>
              <a:tblGrid>
                <a:gridCol w="3594925"/>
                <a:gridCol w="3594925"/>
              </a:tblGrid>
              <a:tr h="798475">
                <a:tc gridSpan="2">
                  <a:txBody>
                    <a:bodyPr/>
                    <a:lstStyle/>
                    <a:p>
                      <a:pPr indent="0" lvl="0" marL="0" rtl="0" algn="ctr">
                        <a:spcBef>
                          <a:spcPts val="0"/>
                        </a:spcBef>
                        <a:spcAft>
                          <a:spcPts val="0"/>
                        </a:spcAft>
                        <a:buNone/>
                      </a:pPr>
                      <a:r>
                        <a:rPr b="1" lang="en-GB" sz="2200"/>
                        <a:t>What changes do you notice in each of the four seasons?</a:t>
                      </a:r>
                      <a:endParaRPr b="1" sz="2200"/>
                    </a:p>
                  </a:txBody>
                  <a:tcPr marT="91425" marB="91425" marR="91425" marL="91425">
                    <a:lnL cap="flat" cmpd="sng" w="76200">
                      <a:solidFill>
                        <a:srgbClr val="00FF00"/>
                      </a:solidFill>
                      <a:prstDash val="solid"/>
                      <a:round/>
                      <a:headEnd len="sm" w="sm" type="none"/>
                      <a:tailEnd len="sm" w="sm" type="none"/>
                    </a:lnL>
                    <a:lnR cap="flat" cmpd="sng" w="76200">
                      <a:solidFill>
                        <a:srgbClr val="00FF00"/>
                      </a:solidFill>
                      <a:prstDash val="solid"/>
                      <a:round/>
                      <a:headEnd len="sm" w="sm" type="none"/>
                      <a:tailEnd len="sm" w="sm" type="none"/>
                    </a:lnR>
                    <a:lnT cap="flat" cmpd="sng" w="76200">
                      <a:solidFill>
                        <a:srgbClr val="00FF00"/>
                      </a:solidFill>
                      <a:prstDash val="solid"/>
                      <a:round/>
                      <a:headEnd len="sm" w="sm" type="none"/>
                      <a:tailEnd len="sm" w="sm" type="none"/>
                    </a:lnT>
                    <a:lnB cap="flat" cmpd="sng" w="76200">
                      <a:solidFill>
                        <a:srgbClr val="00FF00"/>
                      </a:solidFill>
                      <a:prstDash val="solid"/>
                      <a:round/>
                      <a:headEnd len="sm" w="sm" type="none"/>
                      <a:tailEnd len="sm" w="sm" type="none"/>
                    </a:lnB>
                  </a:tcPr>
                </a:tc>
                <a:tc hMerge="1"/>
              </a:tr>
              <a:tr h="372375">
                <a:tc>
                  <a:txBody>
                    <a:bodyPr/>
                    <a:lstStyle/>
                    <a:p>
                      <a:pPr indent="0" lvl="0" marL="0" rtl="0" algn="ctr">
                        <a:spcBef>
                          <a:spcPts val="0"/>
                        </a:spcBef>
                        <a:spcAft>
                          <a:spcPts val="0"/>
                        </a:spcAft>
                        <a:buNone/>
                      </a:pPr>
                      <a:r>
                        <a:rPr b="1" lang="en-GB"/>
                        <a:t>Spring</a:t>
                      </a:r>
                      <a:endParaRPr b="1"/>
                    </a:p>
                  </a:txBody>
                  <a:tcPr marT="91425" marB="91425" marR="91425" marL="91425">
                    <a:lnL cap="flat" cmpd="sng" w="76200">
                      <a:solidFill>
                        <a:srgbClr val="00FF00"/>
                      </a:solidFill>
                      <a:prstDash val="solid"/>
                      <a:round/>
                      <a:headEnd len="sm" w="sm" type="none"/>
                      <a:tailEnd len="sm" w="sm" type="none"/>
                    </a:lnL>
                    <a:lnR cap="flat" cmpd="sng" w="76200">
                      <a:solidFill>
                        <a:srgbClr val="00FF00"/>
                      </a:solidFill>
                      <a:prstDash val="solid"/>
                      <a:round/>
                      <a:headEnd len="sm" w="sm" type="none"/>
                      <a:tailEnd len="sm" w="sm" type="none"/>
                    </a:lnR>
                    <a:lnT cap="flat" cmpd="sng" w="76200">
                      <a:solidFill>
                        <a:srgbClr val="00FF00"/>
                      </a:solidFill>
                      <a:prstDash val="solid"/>
                      <a:round/>
                      <a:headEnd len="sm" w="sm" type="none"/>
                      <a:tailEnd len="sm" w="sm" type="none"/>
                    </a:lnT>
                    <a:lnB cap="flat" cmpd="sng" w="76200">
                      <a:solidFill>
                        <a:srgbClr val="00FF00"/>
                      </a:solidFill>
                      <a:prstDash val="solid"/>
                      <a:round/>
                      <a:headEnd len="sm" w="sm" type="none"/>
                      <a:tailEnd len="sm" w="sm" type="none"/>
                    </a:lnB>
                  </a:tcPr>
                </a:tc>
                <a:tc>
                  <a:txBody>
                    <a:bodyPr/>
                    <a:lstStyle/>
                    <a:p>
                      <a:pPr indent="0" lvl="0" marL="0" rtl="0" algn="ctr">
                        <a:spcBef>
                          <a:spcPts val="0"/>
                        </a:spcBef>
                        <a:spcAft>
                          <a:spcPts val="0"/>
                        </a:spcAft>
                        <a:buNone/>
                      </a:pPr>
                      <a:r>
                        <a:rPr b="1" lang="en-GB"/>
                        <a:t>Summer</a:t>
                      </a:r>
                      <a:endParaRPr b="1"/>
                    </a:p>
                  </a:txBody>
                  <a:tcPr marT="91425" marB="91425" marR="91425" marL="91425">
                    <a:lnL cap="flat" cmpd="sng" w="76200">
                      <a:solidFill>
                        <a:srgbClr val="00FF00"/>
                      </a:solidFill>
                      <a:prstDash val="solid"/>
                      <a:round/>
                      <a:headEnd len="sm" w="sm" type="none"/>
                      <a:tailEnd len="sm" w="sm" type="none"/>
                    </a:lnL>
                    <a:lnR cap="flat" cmpd="sng" w="76200">
                      <a:solidFill>
                        <a:srgbClr val="00FF00"/>
                      </a:solidFill>
                      <a:prstDash val="solid"/>
                      <a:round/>
                      <a:headEnd len="sm" w="sm" type="none"/>
                      <a:tailEnd len="sm" w="sm" type="none"/>
                    </a:lnR>
                    <a:lnT cap="flat" cmpd="sng" w="76200">
                      <a:solidFill>
                        <a:srgbClr val="00FF00"/>
                      </a:solidFill>
                      <a:prstDash val="solid"/>
                      <a:round/>
                      <a:headEnd len="sm" w="sm" type="none"/>
                      <a:tailEnd len="sm" w="sm" type="none"/>
                    </a:lnT>
                    <a:lnB cap="flat" cmpd="sng" w="76200">
                      <a:solidFill>
                        <a:srgbClr val="00FF00"/>
                      </a:solidFill>
                      <a:prstDash val="solid"/>
                      <a:round/>
                      <a:headEnd len="sm" w="sm" type="none"/>
                      <a:tailEnd len="sm" w="sm" type="none"/>
                    </a:lnB>
                  </a:tcPr>
                </a:tc>
              </a:tr>
              <a:tr h="1697500">
                <a:tc>
                  <a:txBody>
                    <a:bodyPr/>
                    <a:lstStyle/>
                    <a:p>
                      <a:pPr indent="0" lvl="0" marL="0" rtl="0" algn="ctr">
                        <a:spcBef>
                          <a:spcPts val="0"/>
                        </a:spcBef>
                        <a:spcAft>
                          <a:spcPts val="0"/>
                        </a:spcAft>
                        <a:buNone/>
                      </a:pPr>
                      <a:r>
                        <a:t/>
                      </a:r>
                      <a:endParaRPr b="1"/>
                    </a:p>
                  </a:txBody>
                  <a:tcPr marT="91425" marB="91425" marR="91425" marL="91425">
                    <a:lnL cap="flat" cmpd="sng" w="76200">
                      <a:solidFill>
                        <a:srgbClr val="00FF00"/>
                      </a:solidFill>
                      <a:prstDash val="solid"/>
                      <a:round/>
                      <a:headEnd len="sm" w="sm" type="none"/>
                      <a:tailEnd len="sm" w="sm" type="none"/>
                    </a:lnL>
                    <a:lnR cap="flat" cmpd="sng" w="76200">
                      <a:solidFill>
                        <a:srgbClr val="00FF00"/>
                      </a:solidFill>
                      <a:prstDash val="solid"/>
                      <a:round/>
                      <a:headEnd len="sm" w="sm" type="none"/>
                      <a:tailEnd len="sm" w="sm" type="none"/>
                    </a:lnR>
                    <a:lnT cap="flat" cmpd="sng" w="76200">
                      <a:solidFill>
                        <a:srgbClr val="00FF00"/>
                      </a:solidFill>
                      <a:prstDash val="solid"/>
                      <a:round/>
                      <a:headEnd len="sm" w="sm" type="none"/>
                      <a:tailEnd len="sm" w="sm" type="none"/>
                    </a:lnT>
                    <a:lnB cap="flat" cmpd="sng" w="76200">
                      <a:solidFill>
                        <a:srgbClr val="00FF00"/>
                      </a:solidFill>
                      <a:prstDash val="solid"/>
                      <a:round/>
                      <a:headEnd len="sm" w="sm" type="none"/>
                      <a:tailEnd len="sm" w="sm" type="none"/>
                    </a:lnB>
                  </a:tcPr>
                </a:tc>
                <a:tc>
                  <a:txBody>
                    <a:bodyPr/>
                    <a:lstStyle/>
                    <a:p>
                      <a:pPr indent="0" lvl="0" marL="0" rtl="0" algn="ctr">
                        <a:spcBef>
                          <a:spcPts val="0"/>
                        </a:spcBef>
                        <a:spcAft>
                          <a:spcPts val="0"/>
                        </a:spcAft>
                        <a:buNone/>
                      </a:pPr>
                      <a:r>
                        <a:t/>
                      </a:r>
                      <a:endParaRPr b="1"/>
                    </a:p>
                  </a:txBody>
                  <a:tcPr marT="91425" marB="91425" marR="91425" marL="91425">
                    <a:lnL cap="flat" cmpd="sng" w="76200">
                      <a:solidFill>
                        <a:srgbClr val="00FF00"/>
                      </a:solidFill>
                      <a:prstDash val="solid"/>
                      <a:round/>
                      <a:headEnd len="sm" w="sm" type="none"/>
                      <a:tailEnd len="sm" w="sm" type="none"/>
                    </a:lnL>
                    <a:lnR cap="flat" cmpd="sng" w="76200">
                      <a:solidFill>
                        <a:srgbClr val="00FF00"/>
                      </a:solidFill>
                      <a:prstDash val="solid"/>
                      <a:round/>
                      <a:headEnd len="sm" w="sm" type="none"/>
                      <a:tailEnd len="sm" w="sm" type="none"/>
                    </a:lnR>
                    <a:lnT cap="flat" cmpd="sng" w="76200">
                      <a:solidFill>
                        <a:srgbClr val="00FF00"/>
                      </a:solidFill>
                      <a:prstDash val="solid"/>
                      <a:round/>
                      <a:headEnd len="sm" w="sm" type="none"/>
                      <a:tailEnd len="sm" w="sm" type="none"/>
                    </a:lnT>
                    <a:lnB cap="flat" cmpd="sng" w="76200">
                      <a:solidFill>
                        <a:srgbClr val="00FF00"/>
                      </a:solidFill>
                      <a:prstDash val="solid"/>
                      <a:round/>
                      <a:headEnd len="sm" w="sm" type="none"/>
                      <a:tailEnd len="sm" w="sm" type="none"/>
                    </a:lnB>
                  </a:tcPr>
                </a:tc>
              </a:tr>
              <a:tr h="372375">
                <a:tc>
                  <a:txBody>
                    <a:bodyPr/>
                    <a:lstStyle/>
                    <a:p>
                      <a:pPr indent="0" lvl="0" marL="0" rtl="0" algn="ctr">
                        <a:spcBef>
                          <a:spcPts val="0"/>
                        </a:spcBef>
                        <a:spcAft>
                          <a:spcPts val="0"/>
                        </a:spcAft>
                        <a:buNone/>
                      </a:pPr>
                      <a:r>
                        <a:rPr b="1" lang="en-GB"/>
                        <a:t>Autumn </a:t>
                      </a:r>
                      <a:endParaRPr b="1"/>
                    </a:p>
                  </a:txBody>
                  <a:tcPr marT="91425" marB="91425" marR="91425" marL="91425">
                    <a:lnL cap="flat" cmpd="sng" w="76200">
                      <a:solidFill>
                        <a:srgbClr val="00FF00"/>
                      </a:solidFill>
                      <a:prstDash val="solid"/>
                      <a:round/>
                      <a:headEnd len="sm" w="sm" type="none"/>
                      <a:tailEnd len="sm" w="sm" type="none"/>
                    </a:lnL>
                    <a:lnR cap="flat" cmpd="sng" w="76200">
                      <a:solidFill>
                        <a:srgbClr val="00FF00"/>
                      </a:solidFill>
                      <a:prstDash val="solid"/>
                      <a:round/>
                      <a:headEnd len="sm" w="sm" type="none"/>
                      <a:tailEnd len="sm" w="sm" type="none"/>
                    </a:lnR>
                    <a:lnT cap="flat" cmpd="sng" w="76200">
                      <a:solidFill>
                        <a:srgbClr val="00FF00"/>
                      </a:solidFill>
                      <a:prstDash val="solid"/>
                      <a:round/>
                      <a:headEnd len="sm" w="sm" type="none"/>
                      <a:tailEnd len="sm" w="sm" type="none"/>
                    </a:lnT>
                    <a:lnB cap="flat" cmpd="sng" w="76200">
                      <a:solidFill>
                        <a:srgbClr val="00FF00"/>
                      </a:solidFill>
                      <a:prstDash val="solid"/>
                      <a:round/>
                      <a:headEnd len="sm" w="sm" type="none"/>
                      <a:tailEnd len="sm" w="sm" type="none"/>
                    </a:lnB>
                  </a:tcPr>
                </a:tc>
                <a:tc>
                  <a:txBody>
                    <a:bodyPr/>
                    <a:lstStyle/>
                    <a:p>
                      <a:pPr indent="0" lvl="0" marL="0" rtl="0" algn="ctr">
                        <a:spcBef>
                          <a:spcPts val="0"/>
                        </a:spcBef>
                        <a:spcAft>
                          <a:spcPts val="0"/>
                        </a:spcAft>
                        <a:buNone/>
                      </a:pPr>
                      <a:r>
                        <a:rPr b="1" lang="en-GB"/>
                        <a:t>Winter</a:t>
                      </a:r>
                      <a:endParaRPr b="1"/>
                    </a:p>
                  </a:txBody>
                  <a:tcPr marT="91425" marB="91425" marR="91425" marL="91425">
                    <a:lnL cap="flat" cmpd="sng" w="76200">
                      <a:solidFill>
                        <a:srgbClr val="00FF00"/>
                      </a:solidFill>
                      <a:prstDash val="solid"/>
                      <a:round/>
                      <a:headEnd len="sm" w="sm" type="none"/>
                      <a:tailEnd len="sm" w="sm" type="none"/>
                    </a:lnL>
                    <a:lnR cap="flat" cmpd="sng" w="76200">
                      <a:solidFill>
                        <a:srgbClr val="00FF00"/>
                      </a:solidFill>
                      <a:prstDash val="solid"/>
                      <a:round/>
                      <a:headEnd len="sm" w="sm" type="none"/>
                      <a:tailEnd len="sm" w="sm" type="none"/>
                    </a:lnR>
                    <a:lnT cap="flat" cmpd="sng" w="76200">
                      <a:solidFill>
                        <a:srgbClr val="00FF00"/>
                      </a:solidFill>
                      <a:prstDash val="solid"/>
                      <a:round/>
                      <a:headEnd len="sm" w="sm" type="none"/>
                      <a:tailEnd len="sm" w="sm" type="none"/>
                    </a:lnT>
                    <a:lnB cap="flat" cmpd="sng" w="76200">
                      <a:solidFill>
                        <a:srgbClr val="00FF00"/>
                      </a:solidFill>
                      <a:prstDash val="solid"/>
                      <a:round/>
                      <a:headEnd len="sm" w="sm" type="none"/>
                      <a:tailEnd len="sm" w="sm" type="none"/>
                    </a:lnB>
                  </a:tcPr>
                </a:tc>
              </a:tr>
              <a:tr h="1697500">
                <a:tc>
                  <a:txBody>
                    <a:bodyPr/>
                    <a:lstStyle/>
                    <a:p>
                      <a:pPr indent="0" lvl="0" marL="0" rtl="0" algn="ctr">
                        <a:spcBef>
                          <a:spcPts val="0"/>
                        </a:spcBef>
                        <a:spcAft>
                          <a:spcPts val="0"/>
                        </a:spcAft>
                        <a:buNone/>
                      </a:pPr>
                      <a:r>
                        <a:t/>
                      </a:r>
                      <a:endParaRPr b="1"/>
                    </a:p>
                  </a:txBody>
                  <a:tcPr marT="91425" marB="91425" marR="91425" marL="91425">
                    <a:lnL cap="flat" cmpd="sng" w="76200">
                      <a:solidFill>
                        <a:srgbClr val="00FF00"/>
                      </a:solidFill>
                      <a:prstDash val="solid"/>
                      <a:round/>
                      <a:headEnd len="sm" w="sm" type="none"/>
                      <a:tailEnd len="sm" w="sm" type="none"/>
                    </a:lnL>
                    <a:lnR cap="flat" cmpd="sng" w="76200">
                      <a:solidFill>
                        <a:srgbClr val="00FF00"/>
                      </a:solidFill>
                      <a:prstDash val="solid"/>
                      <a:round/>
                      <a:headEnd len="sm" w="sm" type="none"/>
                      <a:tailEnd len="sm" w="sm" type="none"/>
                    </a:lnR>
                    <a:lnT cap="flat" cmpd="sng" w="76200">
                      <a:solidFill>
                        <a:srgbClr val="00FF00"/>
                      </a:solidFill>
                      <a:prstDash val="solid"/>
                      <a:round/>
                      <a:headEnd len="sm" w="sm" type="none"/>
                      <a:tailEnd len="sm" w="sm" type="none"/>
                    </a:lnT>
                    <a:lnB cap="flat" cmpd="sng" w="76200">
                      <a:solidFill>
                        <a:srgbClr val="00FF00"/>
                      </a:solidFill>
                      <a:prstDash val="solid"/>
                      <a:round/>
                      <a:headEnd len="sm" w="sm" type="none"/>
                      <a:tailEnd len="sm" w="sm" type="none"/>
                    </a:lnB>
                  </a:tcPr>
                </a:tc>
                <a:tc>
                  <a:txBody>
                    <a:bodyPr/>
                    <a:lstStyle/>
                    <a:p>
                      <a:pPr indent="0" lvl="0" marL="0" rtl="0" algn="ctr">
                        <a:spcBef>
                          <a:spcPts val="0"/>
                        </a:spcBef>
                        <a:spcAft>
                          <a:spcPts val="0"/>
                        </a:spcAft>
                        <a:buNone/>
                      </a:pPr>
                      <a:r>
                        <a:t/>
                      </a:r>
                      <a:endParaRPr b="1"/>
                    </a:p>
                  </a:txBody>
                  <a:tcPr marT="91425" marB="91425" marR="91425" marL="91425">
                    <a:lnL cap="flat" cmpd="sng" w="76200">
                      <a:solidFill>
                        <a:srgbClr val="00FF00"/>
                      </a:solidFill>
                      <a:prstDash val="solid"/>
                      <a:round/>
                      <a:headEnd len="sm" w="sm" type="none"/>
                      <a:tailEnd len="sm" w="sm" type="none"/>
                    </a:lnL>
                    <a:lnR cap="flat" cmpd="sng" w="76200">
                      <a:solidFill>
                        <a:srgbClr val="00FF00"/>
                      </a:solidFill>
                      <a:prstDash val="solid"/>
                      <a:round/>
                      <a:headEnd len="sm" w="sm" type="none"/>
                      <a:tailEnd len="sm" w="sm" type="none"/>
                    </a:lnR>
                    <a:lnT cap="flat" cmpd="sng" w="76200">
                      <a:solidFill>
                        <a:srgbClr val="00FF00"/>
                      </a:solidFill>
                      <a:prstDash val="solid"/>
                      <a:round/>
                      <a:headEnd len="sm" w="sm" type="none"/>
                      <a:tailEnd len="sm" w="sm" type="none"/>
                    </a:lnT>
                    <a:lnB cap="flat" cmpd="sng" w="76200">
                      <a:solidFill>
                        <a:srgbClr val="00FF00"/>
                      </a:solidFill>
                      <a:prstDash val="solid"/>
                      <a:round/>
                      <a:headEnd len="sm" w="sm" type="none"/>
                      <a:tailEnd len="sm" w="sm" type="none"/>
                    </a:lnB>
                  </a:tcPr>
                </a:tc>
              </a:tr>
            </a:tbl>
          </a:graphicData>
        </a:graphic>
      </p:graphicFrame>
      <p:sp>
        <p:nvSpPr>
          <p:cNvPr id="67" name="Google Shape;67;p15"/>
          <p:cNvSpPr txBox="1"/>
          <p:nvPr/>
        </p:nvSpPr>
        <p:spPr>
          <a:xfrm>
            <a:off x="98375" y="168650"/>
            <a:ext cx="1672500" cy="786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a:t>Activity 1 - Complete the table.</a:t>
            </a:r>
            <a:endParaRPr b="1"/>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 name="Shape 71"/>
        <p:cNvGrpSpPr/>
        <p:nvPr/>
      </p:nvGrpSpPr>
      <p:grpSpPr>
        <a:xfrm>
          <a:off x="0" y="0"/>
          <a:ext cx="0" cy="0"/>
          <a:chOff x="0" y="0"/>
          <a:chExt cx="0" cy="0"/>
        </a:xfrm>
      </p:grpSpPr>
      <p:sp>
        <p:nvSpPr>
          <p:cNvPr id="72" name="Google Shape;72;p16"/>
          <p:cNvSpPr txBox="1"/>
          <p:nvPr>
            <p:ph type="title"/>
          </p:nvPr>
        </p:nvSpPr>
        <p:spPr>
          <a:xfrm>
            <a:off x="311700" y="70275"/>
            <a:ext cx="8520600" cy="1531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GB" sz="2400"/>
              <a:t>Activity 2 -</a:t>
            </a:r>
            <a:r>
              <a:rPr lang="en-GB" sz="2400"/>
              <a:t> Drag and drop the words to f</a:t>
            </a:r>
            <a:r>
              <a:rPr lang="en-GB" sz="2400"/>
              <a:t>ill in the blanks</a:t>
            </a:r>
            <a:endParaRPr sz="2400"/>
          </a:p>
          <a:p>
            <a:pPr indent="0" lvl="0" marL="0" rtl="0" algn="l">
              <a:spcBef>
                <a:spcPts val="0"/>
              </a:spcBef>
              <a:spcAft>
                <a:spcPts val="0"/>
              </a:spcAft>
              <a:buNone/>
            </a:pPr>
            <a:r>
              <a:rPr lang="en-GB" sz="2400"/>
              <a:t>Use this webpage to help you </a:t>
            </a:r>
            <a:r>
              <a:rPr lang="en-GB" sz="2400" u="sng">
                <a:solidFill>
                  <a:schemeClr val="hlink"/>
                </a:solidFill>
                <a:hlinkClick r:id="rId3"/>
              </a:rPr>
              <a:t>https://www.bbc.co.uk/bitesize/topics/z8c9q6f/articles/zmhw7p3</a:t>
            </a:r>
            <a:endParaRPr sz="2400"/>
          </a:p>
        </p:txBody>
      </p:sp>
      <p:sp>
        <p:nvSpPr>
          <p:cNvPr id="73" name="Google Shape;73;p16"/>
          <p:cNvSpPr txBox="1"/>
          <p:nvPr>
            <p:ph idx="1" type="body"/>
          </p:nvPr>
        </p:nvSpPr>
        <p:spPr>
          <a:xfrm>
            <a:off x="311700" y="1602075"/>
            <a:ext cx="8520600" cy="3079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sz="1550">
                <a:solidFill>
                  <a:srgbClr val="231F20"/>
                </a:solidFill>
                <a:highlight>
                  <a:srgbClr val="FFFFFF"/>
                </a:highlight>
              </a:rPr>
              <a:t>The Earth's           is tilted as it travels around                 , so some parts of the Earth receive more sunlight each day than others.</a:t>
            </a:r>
            <a:endParaRPr sz="1550">
              <a:solidFill>
                <a:srgbClr val="231F20"/>
              </a:solidFill>
              <a:highlight>
                <a:srgbClr val="FFFFFF"/>
              </a:highlight>
            </a:endParaRPr>
          </a:p>
          <a:p>
            <a:pPr indent="0" lvl="0" marL="0" rtl="0" algn="l">
              <a:spcBef>
                <a:spcPts val="1200"/>
              </a:spcBef>
              <a:spcAft>
                <a:spcPts val="0"/>
              </a:spcAft>
              <a:buClr>
                <a:schemeClr val="dk1"/>
              </a:buClr>
              <a:buSzPts val="1100"/>
              <a:buFont typeface="Arial"/>
              <a:buNone/>
            </a:pPr>
            <a:r>
              <a:rPr lang="en-GB" sz="1550">
                <a:solidFill>
                  <a:srgbClr val="231F20"/>
                </a:solidFill>
                <a:highlight>
                  <a:srgbClr val="FFFFFF"/>
                </a:highlight>
              </a:rPr>
              <a:t>This changes during the year because the Earth moves around the Sun, which gives rise to the seasons.</a:t>
            </a:r>
            <a:endParaRPr sz="1550">
              <a:solidFill>
                <a:srgbClr val="231F20"/>
              </a:solidFill>
              <a:highlight>
                <a:srgbClr val="FFFFFF"/>
              </a:highlight>
            </a:endParaRPr>
          </a:p>
          <a:p>
            <a:pPr indent="0" lvl="0" marL="0" rtl="0" algn="l">
              <a:spcBef>
                <a:spcPts val="1200"/>
              </a:spcBef>
              <a:spcAft>
                <a:spcPts val="0"/>
              </a:spcAft>
              <a:buClr>
                <a:schemeClr val="dk1"/>
              </a:buClr>
              <a:buSzPts val="1100"/>
              <a:buFont typeface="Arial"/>
              <a:buNone/>
            </a:pPr>
            <a:r>
              <a:rPr lang="en-GB" sz="1550">
                <a:solidFill>
                  <a:srgbClr val="231F20"/>
                </a:solidFill>
                <a:highlight>
                  <a:srgbClr val="FFFFFF"/>
                </a:highlight>
              </a:rPr>
              <a:t>The UK is in the                                        of the Earth. When the Northern Hemisphere is tilted towards the Sun it is                   in the UK.</a:t>
            </a:r>
            <a:endParaRPr sz="1550">
              <a:solidFill>
                <a:srgbClr val="231F20"/>
              </a:solidFill>
              <a:highlight>
                <a:srgbClr val="FFFFFF"/>
              </a:highlight>
            </a:endParaRPr>
          </a:p>
          <a:p>
            <a:pPr indent="0" lvl="0" marL="0" rtl="0" algn="l">
              <a:spcBef>
                <a:spcPts val="1200"/>
              </a:spcBef>
              <a:spcAft>
                <a:spcPts val="0"/>
              </a:spcAft>
              <a:buClr>
                <a:schemeClr val="dk1"/>
              </a:buClr>
              <a:buSzPts val="1100"/>
              <a:buFont typeface="Arial"/>
              <a:buNone/>
            </a:pPr>
            <a:r>
              <a:rPr lang="en-GB" sz="1550">
                <a:solidFill>
                  <a:srgbClr val="231F20"/>
                </a:solidFill>
                <a:highlight>
                  <a:srgbClr val="FFFFFF"/>
                </a:highlight>
              </a:rPr>
              <a:t>Six months later the Northern Hemisphere is            away from the Sun and it is winter.</a:t>
            </a:r>
            <a:endParaRPr sz="1550">
              <a:solidFill>
                <a:srgbClr val="231F20"/>
              </a:solidFill>
              <a:highlight>
                <a:srgbClr val="FFFFFF"/>
              </a:highlight>
            </a:endParaRPr>
          </a:p>
          <a:p>
            <a:pPr indent="0" lvl="0" marL="0" rtl="0" algn="l">
              <a:spcBef>
                <a:spcPts val="1200"/>
              </a:spcBef>
              <a:spcAft>
                <a:spcPts val="0"/>
              </a:spcAft>
              <a:buClr>
                <a:schemeClr val="dk1"/>
              </a:buClr>
              <a:buSzPts val="1100"/>
              <a:buFont typeface="Arial"/>
              <a:buNone/>
            </a:pPr>
            <a:r>
              <a:rPr lang="en-GB" sz="1550">
                <a:solidFill>
                  <a:srgbClr val="231F20"/>
                </a:solidFill>
                <a:highlight>
                  <a:srgbClr val="FFFFFF"/>
                </a:highlight>
              </a:rPr>
              <a:t>In Spring, the temperature and day length become           . In Autumn, they are                .</a:t>
            </a:r>
            <a:endParaRPr sz="1550">
              <a:solidFill>
                <a:srgbClr val="231F20"/>
              </a:solidFill>
              <a:highlight>
                <a:srgbClr val="FFFFFF"/>
              </a:highlight>
            </a:endParaRPr>
          </a:p>
          <a:p>
            <a:pPr indent="0" lvl="0" marL="0" rtl="0" algn="l">
              <a:spcBef>
                <a:spcPts val="0"/>
              </a:spcBef>
              <a:spcAft>
                <a:spcPts val="1600"/>
              </a:spcAft>
              <a:buNone/>
            </a:pPr>
            <a:r>
              <a:t/>
            </a:r>
            <a:endParaRPr/>
          </a:p>
        </p:txBody>
      </p:sp>
      <p:sp>
        <p:nvSpPr>
          <p:cNvPr id="74" name="Google Shape;74;p16"/>
          <p:cNvSpPr txBox="1"/>
          <p:nvPr/>
        </p:nvSpPr>
        <p:spPr>
          <a:xfrm>
            <a:off x="2613900" y="4681275"/>
            <a:ext cx="548100" cy="393600"/>
          </a:xfrm>
          <a:prstGeom prst="rect">
            <a:avLst/>
          </a:prstGeom>
          <a:noFill/>
          <a:ln cap="flat" cmpd="sng" w="9525">
            <a:solidFill>
              <a:srgbClr val="FF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1200"/>
              </a:spcAft>
              <a:buNone/>
            </a:pPr>
            <a:r>
              <a:rPr lang="en-GB" sz="1550">
                <a:solidFill>
                  <a:srgbClr val="231F20"/>
                </a:solidFill>
                <a:highlight>
                  <a:srgbClr val="FFFFFF"/>
                </a:highlight>
              </a:rPr>
              <a:t>axis</a:t>
            </a:r>
            <a:endParaRPr/>
          </a:p>
        </p:txBody>
      </p:sp>
      <p:sp>
        <p:nvSpPr>
          <p:cNvPr id="75" name="Google Shape;75;p16"/>
          <p:cNvSpPr txBox="1"/>
          <p:nvPr/>
        </p:nvSpPr>
        <p:spPr>
          <a:xfrm>
            <a:off x="311700" y="4681275"/>
            <a:ext cx="899400" cy="393600"/>
          </a:xfrm>
          <a:prstGeom prst="rect">
            <a:avLst/>
          </a:prstGeom>
          <a:noFill/>
          <a:ln cap="flat" cmpd="sng" w="9525">
            <a:solidFill>
              <a:srgbClr val="FF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1200"/>
              </a:spcAft>
              <a:buNone/>
            </a:pPr>
            <a:r>
              <a:rPr lang="en-GB" sz="1550">
                <a:solidFill>
                  <a:srgbClr val="231F20"/>
                </a:solidFill>
                <a:highlight>
                  <a:srgbClr val="FFFFFF"/>
                </a:highlight>
              </a:rPr>
              <a:t>the Sun</a:t>
            </a:r>
            <a:endParaRPr/>
          </a:p>
        </p:txBody>
      </p:sp>
      <p:sp>
        <p:nvSpPr>
          <p:cNvPr id="76" name="Google Shape;76;p16"/>
          <p:cNvSpPr txBox="1"/>
          <p:nvPr/>
        </p:nvSpPr>
        <p:spPr>
          <a:xfrm>
            <a:off x="4440850" y="4681275"/>
            <a:ext cx="2065800" cy="393600"/>
          </a:xfrm>
          <a:prstGeom prst="rect">
            <a:avLst/>
          </a:prstGeom>
          <a:noFill/>
          <a:ln cap="flat" cmpd="sng" w="9525">
            <a:solidFill>
              <a:srgbClr val="FF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1200"/>
              </a:spcAft>
              <a:buNone/>
            </a:pPr>
            <a:r>
              <a:rPr lang="en-GB" sz="1550">
                <a:solidFill>
                  <a:srgbClr val="231F20"/>
                </a:solidFill>
                <a:highlight>
                  <a:srgbClr val="FFFFFF"/>
                </a:highlight>
              </a:rPr>
              <a:t>Northern Hemisphere</a:t>
            </a:r>
            <a:endParaRPr/>
          </a:p>
        </p:txBody>
      </p:sp>
      <p:sp>
        <p:nvSpPr>
          <p:cNvPr id="77" name="Google Shape;77;p16"/>
          <p:cNvSpPr txBox="1"/>
          <p:nvPr/>
        </p:nvSpPr>
        <p:spPr>
          <a:xfrm>
            <a:off x="7659050" y="4681275"/>
            <a:ext cx="899400" cy="393600"/>
          </a:xfrm>
          <a:prstGeom prst="rect">
            <a:avLst/>
          </a:prstGeom>
          <a:noFill/>
          <a:ln cap="flat" cmpd="sng" w="9525">
            <a:solidFill>
              <a:srgbClr val="FF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1200"/>
              </a:spcAft>
              <a:buNone/>
            </a:pPr>
            <a:r>
              <a:rPr lang="en-GB" sz="1550">
                <a:solidFill>
                  <a:srgbClr val="231F20"/>
                </a:solidFill>
                <a:highlight>
                  <a:srgbClr val="FFFFFF"/>
                </a:highlight>
              </a:rPr>
              <a:t>summer</a:t>
            </a:r>
            <a:endParaRPr/>
          </a:p>
        </p:txBody>
      </p:sp>
      <p:sp>
        <p:nvSpPr>
          <p:cNvPr id="78" name="Google Shape;78;p16"/>
          <p:cNvSpPr txBox="1"/>
          <p:nvPr/>
        </p:nvSpPr>
        <p:spPr>
          <a:xfrm>
            <a:off x="6752550" y="4709475"/>
            <a:ext cx="660600" cy="337200"/>
          </a:xfrm>
          <a:prstGeom prst="rect">
            <a:avLst/>
          </a:prstGeom>
          <a:noFill/>
          <a:ln cap="flat" cmpd="sng" w="9525">
            <a:solidFill>
              <a:srgbClr val="FF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1200"/>
              </a:spcAft>
              <a:buNone/>
            </a:pPr>
            <a:r>
              <a:rPr lang="en-GB" sz="1550">
                <a:solidFill>
                  <a:srgbClr val="231F20"/>
                </a:solidFill>
                <a:highlight>
                  <a:srgbClr val="FFFFFF"/>
                </a:highlight>
              </a:rPr>
              <a:t>tilted</a:t>
            </a:r>
            <a:endParaRPr/>
          </a:p>
        </p:txBody>
      </p:sp>
      <p:sp>
        <p:nvSpPr>
          <p:cNvPr id="79" name="Google Shape;79;p16"/>
          <p:cNvSpPr txBox="1"/>
          <p:nvPr/>
        </p:nvSpPr>
        <p:spPr>
          <a:xfrm>
            <a:off x="1742600" y="4681275"/>
            <a:ext cx="759000" cy="393600"/>
          </a:xfrm>
          <a:prstGeom prst="rect">
            <a:avLst/>
          </a:prstGeom>
          <a:noFill/>
          <a:ln cap="flat" cmpd="sng" w="9525">
            <a:solidFill>
              <a:srgbClr val="FF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GB" sz="1550">
                <a:solidFill>
                  <a:srgbClr val="231F20"/>
                </a:solidFill>
                <a:highlight>
                  <a:srgbClr val="FFFFFF"/>
                </a:highlight>
              </a:rPr>
              <a:t>longer</a:t>
            </a:r>
            <a:endParaRPr/>
          </a:p>
        </p:txBody>
      </p:sp>
      <p:sp>
        <p:nvSpPr>
          <p:cNvPr id="80" name="Google Shape;80;p16"/>
          <p:cNvSpPr txBox="1"/>
          <p:nvPr/>
        </p:nvSpPr>
        <p:spPr>
          <a:xfrm>
            <a:off x="3351725" y="4709475"/>
            <a:ext cx="899400" cy="337200"/>
          </a:xfrm>
          <a:prstGeom prst="rect">
            <a:avLst/>
          </a:prstGeom>
          <a:noFill/>
          <a:ln cap="flat" cmpd="sng" w="9525">
            <a:solidFill>
              <a:srgbClr val="FF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lang="en-GB" sz="1550">
                <a:solidFill>
                  <a:srgbClr val="231F20"/>
                </a:solidFill>
                <a:highlight>
                  <a:srgbClr val="FFFFFF"/>
                </a:highlight>
              </a:rPr>
              <a:t>shorter</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 name="Shape 84"/>
        <p:cNvGrpSpPr/>
        <p:nvPr/>
      </p:nvGrpSpPr>
      <p:grpSpPr>
        <a:xfrm>
          <a:off x="0" y="0"/>
          <a:ext cx="0" cy="0"/>
          <a:chOff x="0" y="0"/>
          <a:chExt cx="0" cy="0"/>
        </a:xfrm>
      </p:grpSpPr>
      <p:sp>
        <p:nvSpPr>
          <p:cNvPr id="85" name="Google Shape;85;p17"/>
          <p:cNvSpPr txBox="1"/>
          <p:nvPr>
            <p:ph type="title"/>
          </p:nvPr>
        </p:nvSpPr>
        <p:spPr>
          <a:xfrm>
            <a:off x="209700" y="473150"/>
            <a:ext cx="8724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GB"/>
              <a:t>Activity 3 -</a:t>
            </a:r>
            <a:r>
              <a:rPr lang="en-GB"/>
              <a:t> Can you answer the following questions?</a:t>
            </a:r>
            <a:endParaRPr/>
          </a:p>
        </p:txBody>
      </p:sp>
      <p:sp>
        <p:nvSpPr>
          <p:cNvPr id="86" name="Google Shape;86;p17"/>
          <p:cNvSpPr txBox="1"/>
          <p:nvPr>
            <p:ph idx="1" type="body"/>
          </p:nvPr>
        </p:nvSpPr>
        <p:spPr>
          <a:xfrm>
            <a:off x="4356850" y="1152475"/>
            <a:ext cx="3848100" cy="3344700"/>
          </a:xfrm>
          <a:prstGeom prst="rect">
            <a:avLst/>
          </a:prstGeom>
          <a:ln cap="flat" cmpd="sng" w="9525">
            <a:solidFill>
              <a:srgbClr val="FF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b="1" lang="en-GB">
                <a:solidFill>
                  <a:srgbClr val="FF0000"/>
                </a:solidFill>
              </a:rPr>
              <a:t>What is a year?</a:t>
            </a:r>
            <a:endParaRPr b="1">
              <a:solidFill>
                <a:srgbClr val="FF0000"/>
              </a:solidFill>
            </a:endParaRPr>
          </a:p>
          <a:p>
            <a:pPr indent="0" lvl="0" marL="0" rtl="0" algn="l">
              <a:spcBef>
                <a:spcPts val="1600"/>
              </a:spcBef>
              <a:spcAft>
                <a:spcPts val="1600"/>
              </a:spcAft>
              <a:buNone/>
            </a:pPr>
            <a:r>
              <a:t/>
            </a:r>
            <a:endParaRPr b="1">
              <a:solidFill>
                <a:srgbClr val="FF0000"/>
              </a:solidFill>
            </a:endParaRPr>
          </a:p>
        </p:txBody>
      </p:sp>
      <p:sp>
        <p:nvSpPr>
          <p:cNvPr id="87" name="Google Shape;87;p17"/>
          <p:cNvSpPr txBox="1"/>
          <p:nvPr>
            <p:ph idx="1" type="body"/>
          </p:nvPr>
        </p:nvSpPr>
        <p:spPr>
          <a:xfrm>
            <a:off x="419750" y="1152475"/>
            <a:ext cx="3848100" cy="3344700"/>
          </a:xfrm>
          <a:prstGeom prst="rect">
            <a:avLst/>
          </a:prstGeom>
          <a:ln cap="flat" cmpd="sng" w="9525">
            <a:solidFill>
              <a:srgbClr val="FF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b="1" lang="en-GB">
                <a:solidFill>
                  <a:srgbClr val="FF0000"/>
                </a:solidFill>
              </a:rPr>
              <a:t>What is a day?</a:t>
            </a:r>
            <a:endParaRPr b="1">
              <a:solidFill>
                <a:srgbClr val="FF0000"/>
              </a:solidFill>
            </a:endParaRPr>
          </a:p>
          <a:p>
            <a:pPr indent="0" lvl="0" marL="0" rtl="0" algn="l">
              <a:spcBef>
                <a:spcPts val="1600"/>
              </a:spcBef>
              <a:spcAft>
                <a:spcPts val="1600"/>
              </a:spcAft>
              <a:buNone/>
            </a:pPr>
            <a:r>
              <a:t/>
            </a:r>
            <a:endParaRPr b="1">
              <a:solidFill>
                <a:srgbClr val="FF0000"/>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 name="Shape 91"/>
        <p:cNvGrpSpPr/>
        <p:nvPr/>
      </p:nvGrpSpPr>
      <p:grpSpPr>
        <a:xfrm>
          <a:off x="0" y="0"/>
          <a:ext cx="0" cy="0"/>
          <a:chOff x="0" y="0"/>
          <a:chExt cx="0" cy="0"/>
        </a:xfrm>
      </p:grpSpPr>
      <p:sp>
        <p:nvSpPr>
          <p:cNvPr id="92" name="Google Shape;92;p18"/>
          <p:cNvSpPr txBox="1"/>
          <p:nvPr>
            <p:ph type="title"/>
          </p:nvPr>
        </p:nvSpPr>
        <p:spPr>
          <a:xfrm>
            <a:off x="311700" y="333769"/>
            <a:ext cx="8520600" cy="429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How to submit:</a:t>
            </a:r>
            <a:endParaRPr/>
          </a:p>
        </p:txBody>
      </p:sp>
      <p:sp>
        <p:nvSpPr>
          <p:cNvPr id="93" name="Google Shape;93;p18"/>
          <p:cNvSpPr txBox="1"/>
          <p:nvPr>
            <p:ph idx="1" type="body"/>
          </p:nvPr>
        </p:nvSpPr>
        <p:spPr>
          <a:xfrm>
            <a:off x="311700" y="864356"/>
            <a:ext cx="8520600" cy="2562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GB"/>
              <a:t>Once you have finished adding your answers they will automatically save. </a:t>
            </a:r>
            <a:endParaRPr/>
          </a:p>
          <a:p>
            <a:pPr indent="0" lvl="0" marL="0" rtl="0" algn="l">
              <a:spcBef>
                <a:spcPts val="1600"/>
              </a:spcBef>
              <a:spcAft>
                <a:spcPts val="0"/>
              </a:spcAft>
              <a:buClr>
                <a:schemeClr val="dk1"/>
              </a:buClr>
              <a:buSzPts val="1100"/>
              <a:buFont typeface="Arial"/>
              <a:buNone/>
            </a:pPr>
            <a:r>
              <a:t/>
            </a:r>
            <a:endParaRPr/>
          </a:p>
          <a:p>
            <a:pPr indent="0" lvl="0" marL="0" rtl="0" algn="l">
              <a:spcBef>
                <a:spcPts val="1600"/>
              </a:spcBef>
              <a:spcAft>
                <a:spcPts val="0"/>
              </a:spcAft>
              <a:buClr>
                <a:schemeClr val="dk1"/>
              </a:buClr>
              <a:buSzPts val="1100"/>
              <a:buFont typeface="Arial"/>
              <a:buNone/>
            </a:pPr>
            <a:r>
              <a:rPr lang="en-GB"/>
              <a:t>1) Go back to google classroom and go to the classwork page. </a:t>
            </a:r>
            <a:endParaRPr/>
          </a:p>
          <a:p>
            <a:pPr indent="0" lvl="0" marL="0" rtl="0" algn="l">
              <a:spcBef>
                <a:spcPts val="1600"/>
              </a:spcBef>
              <a:spcAft>
                <a:spcPts val="0"/>
              </a:spcAft>
              <a:buClr>
                <a:schemeClr val="dk1"/>
              </a:buClr>
              <a:buSzPts val="1100"/>
              <a:buFont typeface="Arial"/>
              <a:buNone/>
            </a:pPr>
            <a:r>
              <a:rPr lang="en-GB"/>
              <a:t>2) Find this assignment and click 'view assignment'. </a:t>
            </a:r>
            <a:endParaRPr/>
          </a:p>
          <a:p>
            <a:pPr indent="0" lvl="0" marL="0" rtl="0" algn="l">
              <a:spcBef>
                <a:spcPts val="1600"/>
              </a:spcBef>
              <a:spcAft>
                <a:spcPts val="0"/>
              </a:spcAft>
              <a:buClr>
                <a:schemeClr val="dk1"/>
              </a:buClr>
              <a:buSzPts val="1100"/>
              <a:buFont typeface="Arial"/>
              <a:buNone/>
            </a:pPr>
            <a:r>
              <a:rPr lang="en-GB"/>
              <a:t>3) On the right hand side of the screen click 'Hand in'. </a:t>
            </a:r>
            <a:endParaRPr/>
          </a:p>
          <a:p>
            <a:pPr indent="0" lvl="0" marL="0" rtl="0" algn="l">
              <a:spcBef>
                <a:spcPts val="1600"/>
              </a:spcBef>
              <a:spcAft>
                <a:spcPts val="160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