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1"/>
  </p:sldMasterIdLst>
  <p:notesMasterIdLst>
    <p:notesMasterId r:id="rId16"/>
  </p:notesMasterIdLst>
  <p:sldIdLst>
    <p:sldId id="256" r:id="rId2"/>
    <p:sldId id="257" r:id="rId3"/>
    <p:sldId id="261" r:id="rId4"/>
    <p:sldId id="271" r:id="rId5"/>
    <p:sldId id="262" r:id="rId6"/>
    <p:sldId id="265" r:id="rId7"/>
    <p:sldId id="266" r:id="rId8"/>
    <p:sldId id="263" r:id="rId9"/>
    <p:sldId id="264" r:id="rId10"/>
    <p:sldId id="267" r:id="rId11"/>
    <p:sldId id="268" r:id="rId12"/>
    <p:sldId id="269" r:id="rId13"/>
    <p:sldId id="270" r:id="rId14"/>
    <p:sldId id="273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4649"/>
  </p:normalViewPr>
  <p:slideViewPr>
    <p:cSldViewPr snapToGrid="0" snapToObjects="1">
      <p:cViewPr varScale="1">
        <p:scale>
          <a:sx n="95" d="100"/>
          <a:sy n="95" d="100"/>
        </p:scale>
        <p:origin x="105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12A3D-9207-9447-8CD4-5BB05F417049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9F86A-7B71-2B40-9FF2-CACC31864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18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1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8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912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41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48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099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014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864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92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794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001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05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9707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916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75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49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460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F2FC3978-0E96-AD4C-B8F8-7A7C46684866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61F61C5-AFF0-3043-8C6B-1309DD76F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005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0" y="17776"/>
            <a:ext cx="9144000" cy="6840224"/>
            <a:chOff x="1" y="8888"/>
            <a:chExt cx="9144000" cy="68402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8888"/>
              <a:ext cx="9144000" cy="684022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/>
            <a:srcRect t="8690"/>
            <a:stretch/>
          </p:blipFill>
          <p:spPr>
            <a:xfrm>
              <a:off x="5070959" y="641105"/>
              <a:ext cx="1779292" cy="83853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</p:pic>
      </p:grpSp>
      <p:sp>
        <p:nvSpPr>
          <p:cNvPr id="4" name="TextBox 3"/>
          <p:cNvSpPr txBox="1"/>
          <p:nvPr/>
        </p:nvSpPr>
        <p:spPr>
          <a:xfrm>
            <a:off x="1983783" y="573437"/>
            <a:ext cx="5005952" cy="92333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2"/>
                </a:solidFill>
                <a:latin typeface="Chelsea Market" charset="0"/>
                <a:ea typeface="Chelsea Market" charset="0"/>
                <a:cs typeface="Chelsea Market" charset="0"/>
              </a:rPr>
              <a:t>Y6 SATS 2026</a:t>
            </a:r>
          </a:p>
        </p:txBody>
      </p:sp>
    </p:spTree>
    <p:extLst>
      <p:ext uri="{BB962C8B-B14F-4D97-AF65-F5344CB8AC3E}">
        <p14:creationId xmlns:p14="http://schemas.microsoft.com/office/powerpoint/2010/main" val="96317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7715" y="752883"/>
            <a:ext cx="75663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What are the SATS tests?</a:t>
            </a:r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0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end of KS2 assessments are sometimes informally referred to as ‘SATS’.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SATS week across the country begins on 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11</a:t>
            </a:r>
            <a:r>
              <a:rPr lang="en-GB" sz="2000" b="1" baseline="30000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 May 2026.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complete test papers in some of the areas that have to be assessed. Other areas, like writing, are assessed using evidence collected by the teacher over a longer period of time.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complete SATS test papers in:</a:t>
            </a:r>
            <a:b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Reading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Grammar, Punctuation &amp; Vocabulary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Spelling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Arithmetic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Mathematical Reasoning </a:t>
            </a:r>
            <a:r>
              <a:rPr lang="mr-IN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 2 papers</a:t>
            </a: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br>
              <a:rPr lang="en-GB" sz="16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44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56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4291" y="380708"/>
            <a:ext cx="788323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do the tests take place?</a:t>
            </a:r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4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all take place in normal school time, under test conditions.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not be allowed to talk to each other during the tests.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completed papers are sent away to be marked externally.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Results are returned to school in July.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tests vary in length but last no longer than 60 minutes:</a:t>
            </a:r>
            <a:br>
              <a:rPr lang="en-GB" sz="2000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Reading: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60 minutes</a:t>
            </a:r>
            <a:b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Grammar, Punctuation &amp; Vocabulary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45 minutes</a:t>
            </a:r>
            <a:b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Spelling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15 minutes</a:t>
            </a:r>
            <a:b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Arithmetic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30 minutes</a:t>
            </a:r>
            <a:b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Mathematical Reasoning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GB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2 papers of 40 minutes each</a:t>
            </a:r>
            <a:r>
              <a:rPr lang="en-GB" sz="20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.</a:t>
            </a:r>
            <a:endParaRPr lang="en-GB" sz="20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40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147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4291" y="380708"/>
            <a:ext cx="78832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SATS Timetable</a:t>
            </a:r>
          </a:p>
          <a:p>
            <a:pPr algn="ctr"/>
            <a:endParaRPr lang="en-GB" sz="40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br>
              <a:rPr lang="en-GB" sz="4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sz="2400" b="1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4000" b="1" dirty="0">
              <a:solidFill>
                <a:schemeClr val="accent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168034"/>
              </p:ext>
            </p:extLst>
          </p:nvPr>
        </p:nvGraphicFramePr>
        <p:xfrm>
          <a:off x="1204546" y="1855177"/>
          <a:ext cx="6664568" cy="3624397"/>
        </p:xfrm>
        <a:graphic>
          <a:graphicData uri="http://schemas.openxmlformats.org/drawingml/2006/table">
            <a:tbl>
              <a:tblPr/>
              <a:tblGrid>
                <a:gridCol w="3332284">
                  <a:extLst>
                    <a:ext uri="{9D8B030D-6E8A-4147-A177-3AD203B41FA5}">
                      <a16:colId xmlns:a16="http://schemas.microsoft.com/office/drawing/2014/main" val="2313516370"/>
                    </a:ext>
                  </a:extLst>
                </a:gridCol>
                <a:gridCol w="3332284">
                  <a:extLst>
                    <a:ext uri="{9D8B030D-6E8A-4147-A177-3AD203B41FA5}">
                      <a16:colId xmlns:a16="http://schemas.microsoft.com/office/drawing/2014/main" val="1170356557"/>
                    </a:ext>
                  </a:extLst>
                </a:gridCol>
              </a:tblGrid>
              <a:tr h="523109">
                <a:tc>
                  <a:txBody>
                    <a:bodyPr/>
                    <a:lstStyle/>
                    <a:p>
                      <a:pPr algn="l" fontAlgn="t"/>
                      <a:r>
                        <a:rPr lang="en-GB" b="1">
                          <a:solidFill>
                            <a:srgbClr val="0B0C0C"/>
                          </a:solidFill>
                          <a:effectLst/>
                          <a:latin typeface="GDS Transport"/>
                        </a:rPr>
                        <a:t>Date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b="1">
                          <a:solidFill>
                            <a:srgbClr val="0B0C0C"/>
                          </a:solidFill>
                          <a:effectLst/>
                          <a:latin typeface="GDS Transport"/>
                        </a:rPr>
                        <a:t>Activity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151789"/>
                  </a:ext>
                </a:extLst>
              </a:tr>
              <a:tr h="1195677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Monday 11th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English grammar, punctuation and spelling papers 1 and 2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827921"/>
                  </a:ext>
                </a:extLst>
              </a:tr>
              <a:tr h="523109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Tuesday 12th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>
                          <a:effectLst/>
                        </a:rPr>
                        <a:t>English reading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994771"/>
                  </a:ext>
                </a:extLst>
              </a:tr>
              <a:tr h="859393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Wednesday 13th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>
                          <a:effectLst/>
                        </a:rPr>
                        <a:t>Mathematics papers 1 and 2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705862"/>
                  </a:ext>
                </a:extLst>
              </a:tr>
              <a:tr h="523109"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Thursday 14th May 2026</a:t>
                      </a:r>
                    </a:p>
                  </a:txBody>
                  <a:tcPr marR="152400"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dirty="0">
                          <a:effectLst/>
                        </a:rPr>
                        <a:t>Mathematics paper 3</a:t>
                      </a:r>
                    </a:p>
                  </a:txBody>
                  <a:tcPr marT="76200" marB="76200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1B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384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121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1956" y="905237"/>
            <a:ext cx="75715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are the tests graded?</a:t>
            </a:r>
            <a:br>
              <a:rPr lang="en-GB" sz="28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marked tests will provide the following information: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raw score (i.e. number of marks)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 scaled score (see below)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An indication of whether the national standard has been met.</a:t>
            </a:r>
            <a:endParaRPr lang="en-GB" sz="14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In scaled scores, a score of 100 represents the national standard. The lowest is 80 and the highest is 120.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After each test is marked, it will be converted into a scaled score and that will show whether a pupil is working at the national standard, or above or below it.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 pupil will need to achieve a scaled score of 100 to show that they have met the national standard on the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A scaled score of 110 or more would normally indicate that the pupil is working above the expected standard.</a:t>
            </a:r>
          </a:p>
          <a:p>
            <a:pPr marL="342900" indent="-342900">
              <a:buFont typeface="Arial" charset="0"/>
              <a:buChar char="•"/>
            </a:pP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85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9610" y="585186"/>
            <a:ext cx="7924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GPS/SPAG Test</a:t>
            </a: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two tests: a short spelling test and a longer paper testing grammar, punctuation and vocabulary.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spelling test lasts approximately 15 minutes and pupils will need to spell words in context by filling in the gaps in sentences.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grammar, punctuation and vocabulary test lasts for 45 minutes.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need a good working knowledge of technical vocabulary used to describe grammatical terms and punctuation marks.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in the grammar test are focused around the following areas (called ‘content domains’): 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Grammatical terms/word classes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Functions of sentences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Combining words, phrases and clauses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Verb forms, tenses and consistency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Punctuation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Vocabulary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Standard English and formality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a range of answer types in the grammar test, including multiple choice and short one-word answers, but there will not be any long written answers required.</a:t>
            </a:r>
            <a:endParaRPr lang="en-GB" dirty="0"/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62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2497"/>
            <a:ext cx="9160684" cy="6845503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47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7264" y="643627"/>
            <a:ext cx="804949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Reading Test</a:t>
            </a: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 assesses whether pupils’ comprehension of age-appropriate texts meets the national standard. There will be numerous questions on inference, vocabulary and authorial choice.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Pupils will have 60 minutes to complete the test, including reading the texts and writing the answers.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test will have three different texts to read, drawing on fiction, non-fiction or poetry.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are focused around the following areas (called ‘content domains’): 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1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give/explain the meaning of words in context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retrieve and record information/identify key details from fiction and non-fiction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200" b="1" dirty="0" err="1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summarise</a:t>
            </a: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main ideas from more than one paragraph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inferences from the text/explain and justify inferences with evidence from the text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predict what might happen from details stated and implied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information/narrative content is related and contributes to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   meaning as a whole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identify/explain how meaning is enhanced through choice of words and phrases </a:t>
            </a:r>
            <a:b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</a:br>
            <a:r>
              <a:rPr lang="en-US" sz="1200" b="1" dirty="0">
                <a:solidFill>
                  <a:srgbClr val="7030A0"/>
                </a:solidFill>
                <a:effectLst/>
                <a:latin typeface="Arial" charset="0"/>
                <a:ea typeface="Arial" charset="0"/>
                <a:cs typeface="Arial" charset="0"/>
              </a:rPr>
              <a:t>- make comparisons within the text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a range of answer types, including multiple choice, short one-word answers and longer answers that require a written paragraph.</a:t>
            </a:r>
            <a:endParaRPr lang="en-GB" sz="20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80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10713"/>
            <a:ext cx="9143980" cy="6847287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6" name="Action Button: Forward or Next 5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975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6536" y="531234"/>
            <a:ext cx="791094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Maths Tests</a:t>
            </a: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are three tests: one arithmetic paper and two reasoning papers.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Paper 1 (arithmetic) lasts 30 minutes and assesses pupils’ confidence using methods of calculation as well as fractions, decimals and percentages. It covers curriculum content from all of KS2.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Papers 2 &amp; 3 (reasoning) last 40 minutes each and focus on problem solving, fluency and applying mathematical reasoning.</a:t>
            </a:r>
          </a:p>
          <a:p>
            <a:pPr marL="285750" indent="-28575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Questions cover the following areas: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Number and place value 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Addition, subtraction, multiplication and division (calculations)</a:t>
            </a:r>
            <a:b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GB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</a:t>
            </a: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Geometry – properties of shapes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Geometry – position and direction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Statistics 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Measurement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Algebra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Ratio and proportion</a:t>
            </a:r>
            <a:b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1400" b="1" dirty="0">
                <a:solidFill>
                  <a:srgbClr val="7030A0"/>
                </a:solidFill>
                <a:latin typeface="Arial" charset="0"/>
                <a:ea typeface="Arial" charset="0"/>
                <a:cs typeface="Arial" charset="0"/>
              </a:rPr>
              <a:t>- Fractions, decimals and percentages.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64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" y="-24228"/>
            <a:ext cx="9143980" cy="6882228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95250" y="6692900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864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4974" y="650289"/>
            <a:ext cx="7994072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Other Assessments </a:t>
            </a:r>
          </a:p>
          <a:p>
            <a:pPr algn="ctr"/>
            <a:endParaRPr lang="en-GB" sz="1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There is no writing SATS test.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Writing assessments will be formed from judgements made by the teacher, looking at evidence from writing collected over the course of the year. 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The teacher will moderate their assessments with other professionals to make sure there is a consistent standard across the country.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Final judgements will be reported to parents at the same time as the other assessment results.</a:t>
            </a:r>
            <a:b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</a:br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GB" b="1" dirty="0">
              <a:solidFill>
                <a:schemeClr val="accent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35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2683" y="1197873"/>
            <a:ext cx="793865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How can I help my child?</a:t>
            </a:r>
          </a:p>
          <a:p>
            <a:pPr algn="ctr"/>
            <a:endParaRPr lang="en-GB" sz="6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7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children not to feel worried or pressured about SATS. All that is asked is that they try their best. Regularly, give lots of praise and encouragement!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children with organising their homework (including spellings) and support their reading for pleasure activities.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If you are able to, allow access to online resources that support SATS such as Reading Plus and SATs Boot Camp – your child has an account for these and should know their login details.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them to have early nights and a healthy diet.</a:t>
            </a:r>
          </a:p>
          <a:p>
            <a:pPr marL="342900" indent="-342900">
              <a:buFont typeface="Arial" charset="0"/>
              <a:buChar char="•"/>
            </a:pPr>
            <a:r>
              <a:rPr lang="en-GB" b="1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Help your child to have the best possible attendance at school.</a:t>
            </a: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700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9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2683" y="2636475"/>
            <a:ext cx="7938654" cy="158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Any questions?</a:t>
            </a:r>
          </a:p>
          <a:p>
            <a:pPr algn="ctr"/>
            <a:endParaRPr lang="en-GB" sz="6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en-GB" sz="700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GB" b="1" dirty="0">
              <a:solidFill>
                <a:srgbClr val="00206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586788" y="6338888"/>
            <a:ext cx="557212" cy="519112"/>
          </a:xfrm>
          <a:prstGeom prst="actionButtonForwardNext">
            <a:avLst/>
          </a:prstGeom>
          <a:solidFill>
            <a:schemeClr val="accent4">
              <a:alpha val="78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788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83</TotalTime>
  <Words>1123</Words>
  <Application>Microsoft Office PowerPoint</Application>
  <PresentationFormat>On-screen Show (4:3)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Century Gothic</vt:lpstr>
      <vt:lpstr>Chelsea Market</vt:lpstr>
      <vt:lpstr>GDS Transport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KS2 History</dc:creator>
  <cp:lastModifiedBy>Judith Howell</cp:lastModifiedBy>
  <cp:revision>23</cp:revision>
  <dcterms:created xsi:type="dcterms:W3CDTF">2018-02-15T21:58:36Z</dcterms:created>
  <dcterms:modified xsi:type="dcterms:W3CDTF">2026-03-30T14:37:37Z</dcterms:modified>
</cp:coreProperties>
</file>